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3"/>
  </p:notesMasterIdLst>
  <p:sldIdLst>
    <p:sldId id="258" r:id="rId2"/>
    <p:sldId id="340" r:id="rId3"/>
    <p:sldId id="260" r:id="rId4"/>
    <p:sldId id="388" r:id="rId5"/>
    <p:sldId id="329" r:id="rId6"/>
    <p:sldId id="417" r:id="rId7"/>
    <p:sldId id="416" r:id="rId8"/>
    <p:sldId id="389" r:id="rId9"/>
    <p:sldId id="418" r:id="rId10"/>
    <p:sldId id="419" r:id="rId11"/>
    <p:sldId id="420" r:id="rId12"/>
    <p:sldId id="421" r:id="rId13"/>
    <p:sldId id="430" r:id="rId14"/>
    <p:sldId id="427" r:id="rId15"/>
    <p:sldId id="321" r:id="rId16"/>
    <p:sldId id="423" r:id="rId17"/>
    <p:sldId id="424" r:id="rId18"/>
    <p:sldId id="425" r:id="rId19"/>
    <p:sldId id="314" r:id="rId20"/>
    <p:sldId id="428" r:id="rId21"/>
    <p:sldId id="326" r:id="rId22"/>
    <p:sldId id="406" r:id="rId23"/>
    <p:sldId id="327" r:id="rId24"/>
    <p:sldId id="328" r:id="rId25"/>
    <p:sldId id="390" r:id="rId26"/>
    <p:sldId id="429" r:id="rId27"/>
    <p:sldId id="338" r:id="rId28"/>
    <p:sldId id="415" r:id="rId29"/>
    <p:sldId id="387" r:id="rId30"/>
    <p:sldId id="335" r:id="rId31"/>
    <p:sldId id="264" r:id="rId32"/>
  </p:sldIdLst>
  <p:sldSz cx="12239625" cy="6840538"/>
  <p:notesSz cx="6858000" cy="9144000"/>
  <p:embeddedFontLst>
    <p:embeddedFont>
      <p:font typeface="Montserrat Black" panose="020B0604020202020204" charset="-52"/>
      <p:bold r:id="rId34"/>
      <p:boldItalic r:id="rId35"/>
    </p:embeddedFont>
    <p:embeddedFont>
      <p:font typeface="Mongolian Baiti" panose="03000500000000000000" pitchFamily="66" charset="0"/>
      <p:regular r:id="rId36"/>
    </p:embeddedFont>
    <p:embeddedFont>
      <p:font typeface="Cambria Math" panose="02040503050406030204" pitchFamily="18" charset="0"/>
      <p:regular r:id="rId37"/>
    </p:embeddedFont>
    <p:embeddedFont>
      <p:font typeface="Montserrat" panose="020B0604020202020204" charset="-52"/>
      <p:regular r:id="rId38"/>
      <p:bold r:id="rId39"/>
      <p:italic r:id="rId40"/>
      <p:boldItalic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  <p:embeddedFont>
      <p:font typeface="Cambria" panose="02040503050406030204" pitchFamily="18" charset="0"/>
      <p:regular r:id="rId50"/>
      <p:bold r:id="rId51"/>
      <p:italic r:id="rId52"/>
      <p:boldItalic r:id="rId53"/>
    </p:embeddedFont>
    <p:embeddedFont>
      <p:font typeface="SimSun" panose="02010600030101010101" pitchFamily="2" charset="-122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55" userDrawn="1">
          <p15:clr>
            <a:srgbClr val="A4A3A4"/>
          </p15:clr>
        </p15:guide>
        <p15:guide id="2" orient="horz" pos="1310" userDrawn="1">
          <p15:clr>
            <a:srgbClr val="A4A3A4"/>
          </p15:clr>
        </p15:guide>
        <p15:guide id="3" pos="7228" userDrawn="1">
          <p15:clr>
            <a:srgbClr val="9AA0A6"/>
          </p15:clr>
        </p15:guide>
        <p15:guide id="4" orient="horz" pos="287" userDrawn="1">
          <p15:clr>
            <a:srgbClr val="9AA0A6"/>
          </p15:clr>
        </p15:guide>
        <p15:guide id="5" orient="horz" pos="4022" userDrawn="1">
          <p15:clr>
            <a:srgbClr val="9AA0A6"/>
          </p15:clr>
        </p15:guide>
        <p15:guide id="6" pos="5783" userDrawn="1">
          <p15:clr>
            <a:srgbClr val="9AA0A6"/>
          </p15:clr>
        </p15:guide>
        <p15:guide id="7" pos="482" userDrawn="1">
          <p15:clr>
            <a:srgbClr val="9AA0A6"/>
          </p15:clr>
        </p15:guide>
        <p15:guide id="8" orient="horz" pos="766" userDrawn="1">
          <p15:clr>
            <a:srgbClr val="9AA0A6"/>
          </p15:clr>
        </p15:guide>
        <p15:guide id="9" orient="horz" pos="383" userDrawn="1">
          <p15:clr>
            <a:srgbClr val="9AA0A6"/>
          </p15:clr>
        </p15:guide>
        <p15:guide id="10" orient="horz" pos="992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66" y="750"/>
      </p:cViewPr>
      <p:guideLst>
        <p:guide pos="3855"/>
        <p:guide orient="horz" pos="1310"/>
        <p:guide pos="7228"/>
        <p:guide orient="horz" pos="287"/>
        <p:guide orient="horz" pos="4022"/>
        <p:guide pos="5783"/>
        <p:guide pos="482"/>
        <p:guide orient="horz" pos="766"/>
        <p:guide orient="horz" pos="383"/>
        <p:guide orient="horz" pos="9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7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c613ab3f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bc613ab3f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91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84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103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2574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698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925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49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931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543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5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935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843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68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4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89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427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389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837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723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8195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95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c613ab3f7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c613ab3f7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5293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8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45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283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613ab3f7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bc613ab3f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3720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c613ab3f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1950" y="685800"/>
            <a:ext cx="6134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c613ab3f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54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1">
  <p:cSld name="3_01 - BLANK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7" y="374371"/>
            <a:ext cx="2262636" cy="48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1pPr>
            <a:lvl2pPr marL="1216061" lvl="1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2pPr>
            <a:lvl3pPr marL="1824091" lvl="2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3pPr>
            <a:lvl4pPr marL="2432121" lvl="3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4pPr>
            <a:lvl5pPr marL="3040151" lvl="4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5pPr>
            <a:lvl6pPr marL="3648182" lvl="5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6pPr>
            <a:lvl7pPr marL="4256212" lvl="6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 sz="1197">
                <a:solidFill>
                  <a:schemeClr val="lt1"/>
                </a:solidFill>
              </a:defRPr>
            </a:lvl7pPr>
            <a:lvl8pPr marL="4864242" lvl="7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97">
                <a:solidFill>
                  <a:schemeClr val="lt1"/>
                </a:solidFill>
              </a:defRPr>
            </a:lvl8pPr>
            <a:lvl9pPr marL="5472273" lvl="8" indent="-38001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 sz="119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2">
  <p:cSld name="CUSTOM_5_1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1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место для иконок 2">
  <p:cSld name="CUSTOM_4_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3"/>
          </p:nvPr>
        </p:nvSpPr>
        <p:spPr>
          <a:xfrm>
            <a:off x="1529953" y="2791507"/>
            <a:ext cx="4592269" cy="3777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pos="964" userDrawn="1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1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/задание 2">
  <p:cSld name="CUSTOM_3_1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3"/>
          </p:nvPr>
        </p:nvSpPr>
        <p:spPr>
          <a:xfrm>
            <a:off x="761128" y="2791509"/>
            <a:ext cx="5354836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  <p15:guide id="10" orient="horz" pos="3460" userDrawn="1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2">
  <p:cSld name="CUSTOM_2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1">
  <p:cSld name="CUSTOM_6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.2">
  <p:cSld name="CUSTOM_6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99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1">
  <p:cSld name="CUSTOM_6_2_1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764977" y="729822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rot="10800000">
            <a:off x="2" y="2718394"/>
            <a:ext cx="5093618" cy="412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2.2">
  <p:cSld name="CUSTOM_6_1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 flipH="1">
            <a:off x="2" y="1"/>
            <a:ext cx="5181024" cy="419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7453" y="4432217"/>
            <a:ext cx="5354836" cy="21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5" userDrawn="1">
          <p15:clr>
            <a:srgbClr val="FA7B17"/>
          </p15:clr>
        </p15:guide>
        <p15:guide id="2" pos="3855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orient="horz" pos="3862" userDrawn="1">
          <p15:clr>
            <a:srgbClr val="FA7B17"/>
          </p15:clr>
        </p15:guide>
        <p15:guide id="5" orient="horz" pos="3099" userDrawn="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бложка 2">
  <p:cSld name="3_01 - BLANK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30939"/>
          <a:stretch/>
        </p:blipFill>
        <p:spPr>
          <a:xfrm>
            <a:off x="4581997" y="0"/>
            <a:ext cx="7657630" cy="6197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67655" y="2596744"/>
            <a:ext cx="4660133" cy="142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99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764976" y="5191647"/>
            <a:ext cx="53624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54937" y="5337770"/>
            <a:ext cx="5362466" cy="31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400"/>
              <a:buFont typeface="Montserrat"/>
              <a:buNone/>
              <a:defRPr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767520" y="5702942"/>
            <a:ext cx="5362466" cy="215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1pPr>
            <a:lvl2pPr marL="1216061" lvl="1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2pPr>
            <a:lvl3pPr marL="1824091" lvl="2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3pPr>
            <a:lvl4pPr marL="2432121" lvl="3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4pPr>
            <a:lvl5pPr marL="3040151" lvl="4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5pPr>
            <a:lvl6pPr marL="3648182" lvl="5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6pPr>
            <a:lvl7pPr marL="4256212" lvl="6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197">
                <a:solidFill>
                  <a:schemeClr val="dk1"/>
                </a:solidFill>
              </a:defRPr>
            </a:lvl7pPr>
            <a:lvl8pPr marL="4864242" lvl="7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197">
                <a:solidFill>
                  <a:schemeClr val="dk1"/>
                </a:solidFill>
              </a:defRPr>
            </a:lvl8pPr>
            <a:lvl9pPr marL="5472273" lvl="8" indent="-38001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19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46" y="456034"/>
            <a:ext cx="2259960" cy="48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orient="horz" pos="287" userDrawn="1">
          <p15:clr>
            <a:srgbClr val="FA7B17"/>
          </p15:clr>
        </p15:guide>
        <p15:guide id="3" pos="7228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pos="3855" userDrawn="1">
          <p15:clr>
            <a:srgbClr val="FA7B17"/>
          </p15:clr>
        </p15:guide>
        <p15:guide id="6" orient="horz" pos="3504" userDrawn="1">
          <p15:clr>
            <a:srgbClr val="FA7B17"/>
          </p15:clr>
        </p15:guide>
        <p15:guide id="7" orient="horz" pos="3685" userDrawn="1">
          <p15:clr>
            <a:srgbClr val="FA7B17"/>
          </p15:clr>
        </p15:guide>
        <p15:guide id="8" pos="1907" userDrawn="1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для инструкций в шаблоне">
  <p:cSld name="3_DEFAULT - Title"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7" userDrawn="1">
          <p15:clr>
            <a:srgbClr val="FA7B17"/>
          </p15:clr>
        </p15:guide>
        <p15:guide id="2" orient="horz" pos="4022" userDrawn="1">
          <p15:clr>
            <a:srgbClr val="FA7B17"/>
          </p15:clr>
        </p15:guide>
        <p15:guide id="3" pos="482" userDrawn="1">
          <p15:clr>
            <a:srgbClr val="FA7B17"/>
          </p15:clr>
        </p15:guide>
        <p15:guide id="4" pos="7228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417224" y="591856"/>
            <a:ext cx="11405178" cy="76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417224" y="1532721"/>
            <a:ext cx="11405178" cy="454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8030" lvl="0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6061" lvl="1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4091" lvl="2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2121" lvl="3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0151" lvl="4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48182" lvl="5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56212" lvl="6" indent="-42224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64242" lvl="7" indent="-42224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72273" lvl="8" indent="-42224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11340738" y="6201791"/>
            <a:ext cx="734458" cy="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 1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3"/>
          </p:nvPr>
        </p:nvSpPr>
        <p:spPr>
          <a:xfrm>
            <a:off x="761128" y="2791507"/>
            <a:ext cx="5361261" cy="35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1">
  <p:cSld name="CUSTOM_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заголовок/подзаголовок/текст+инфографика или картинка 2">
  <p:cSld name="CUSTOM_7_1">
    <p:bg>
      <p:bgPr>
        <a:solidFill>
          <a:srgbClr val="FFFFF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80102" y="918243"/>
            <a:ext cx="5354836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800"/>
              <a:buFont typeface="Montserrat Black"/>
              <a:buNone/>
              <a:defRPr sz="2394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2"/>
          </p:nvPr>
        </p:nvSpPr>
        <p:spPr>
          <a:xfrm>
            <a:off x="761128" y="2098111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761128" y="2791508"/>
            <a:ext cx="5361261" cy="1221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 1">
  <p:cSld name="CUSTOM_5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1">
  <p:cSld name="CUSTOM_5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None/>
              <a:defRPr sz="1197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46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модуля/подзаголовок/текст/задание 2">
  <p:cSld name="CUSTOM_5_2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767654" y="460087"/>
            <a:ext cx="5354836" cy="21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1197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761128" y="985744"/>
            <a:ext cx="5354836" cy="6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3"/>
          </p:nvPr>
        </p:nvSpPr>
        <p:spPr>
          <a:xfrm>
            <a:off x="761128" y="1729120"/>
            <a:ext cx="5361261" cy="4655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774279" y="5092733"/>
            <a:ext cx="536326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10"/>
          <p:cNvSpPr txBox="1">
            <a:spLocks noGrp="1"/>
          </p:cNvSpPr>
          <p:nvPr>
            <p:ph type="subTitle" idx="4"/>
          </p:nvPr>
        </p:nvSpPr>
        <p:spPr>
          <a:xfrm>
            <a:off x="754937" y="5284811"/>
            <a:ext cx="5363269" cy="30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1C601"/>
              </a:buClr>
              <a:buSzPts val="1200"/>
              <a:buFont typeface="Montserrat"/>
              <a:buNone/>
              <a:defRPr sz="1596" b="1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5"/>
          </p:nvPr>
        </p:nvSpPr>
        <p:spPr>
          <a:xfrm>
            <a:off x="761128" y="5594419"/>
            <a:ext cx="5363269" cy="23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8030" lvl="0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6061" lvl="1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4091" lvl="2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2121" lvl="3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0151" lvl="4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48182" lvl="5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56212" lvl="6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64242" lvl="7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○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72273" lvl="8" indent="-39690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■"/>
              <a:defRPr sz="1463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82" userDrawn="1">
          <p15:clr>
            <a:srgbClr val="FA7B17"/>
          </p15:clr>
        </p15:guide>
        <p15:guide id="2" pos="7228" userDrawn="1">
          <p15:clr>
            <a:srgbClr val="FA7B17"/>
          </p15:clr>
        </p15:guide>
        <p15:guide id="3" orient="horz" pos="287" userDrawn="1">
          <p15:clr>
            <a:srgbClr val="FA7B17"/>
          </p15:clr>
        </p15:guide>
        <p15:guide id="4" orient="horz" pos="4022" userDrawn="1">
          <p15:clr>
            <a:srgbClr val="FA7B17"/>
          </p15:clr>
        </p15:guide>
        <p15:guide id="5" orient="horz" pos="383" userDrawn="1">
          <p15:clr>
            <a:srgbClr val="FA7B17"/>
          </p15:clr>
        </p15:guide>
        <p15:guide id="6" orient="horz" pos="766" userDrawn="1">
          <p15:clr>
            <a:srgbClr val="FA7B17"/>
          </p15:clr>
        </p15:guide>
        <p15:guide id="7" pos="3855" userDrawn="1">
          <p15:clr>
            <a:srgbClr val="FA7B17"/>
          </p15:clr>
        </p15:guide>
        <p15:guide id="8" orient="horz" pos="1468" userDrawn="1">
          <p15:clr>
            <a:srgbClr val="FA7B17"/>
          </p15:clr>
        </p15:guide>
        <p15:guide id="9" orient="horz" pos="1758" userDrawn="1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Yuj9zNdq3TVplffegiYXO6pQGuV3c10a?usp=sha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colab.research.google.com/drive/1ZvcWGTGUWbzqhZ1cbNwq4LgztayuScxc?usp=sharin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rms.yandex.ru/u/6369eff5c09c02910cc362d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lms.skillfactory.ru/" TargetMode="External"/><Relationship Id="rId4" Type="http://schemas.openxmlformats.org/officeDocument/2006/relationships/hyperlink" Target="https://miro.com/app/board/uXjVPHHTjvc=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327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6;p23"/>
          <p:cNvSpPr txBox="1"/>
          <p:nvPr/>
        </p:nvSpPr>
        <p:spPr>
          <a:xfrm>
            <a:off x="519475" y="2578288"/>
            <a:ext cx="6263879" cy="246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811" bIns="60811" anchor="t" anchorCtr="0">
            <a:noAutofit/>
          </a:bodyPr>
          <a:lstStyle/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Математические основы 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lang="ru-RU"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lvl="0"/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</a:t>
            </a:r>
            <a:r>
              <a:rPr lang="en-US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r>
              <a:rPr lang="ru-RU" sz="3990" dirty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ru-RU" sz="3990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Начало Работы с данными</a:t>
            </a:r>
            <a:endParaRPr sz="3990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4;p23"/>
          <p:cNvSpPr txBox="1"/>
          <p:nvPr/>
        </p:nvSpPr>
        <p:spPr>
          <a:xfrm>
            <a:off x="800059" y="5191647"/>
            <a:ext cx="6761884" cy="100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>
              <a:lnSpc>
                <a:spcPct val="141818"/>
              </a:lnSpc>
              <a:spcBef>
                <a:spcPts val="1330"/>
              </a:spcBef>
            </a:pPr>
            <a:r>
              <a:rPr lang="ru-RU" sz="2400" b="1" dirty="0">
                <a:solidFill>
                  <a:srgbClr val="01C601"/>
                </a:solidFill>
                <a:latin typeface="Montserrat"/>
                <a:ea typeface="Montserrat"/>
                <a:cs typeface="Montserrat"/>
                <a:sym typeface="Montserrat"/>
              </a:rPr>
              <a:t>Долганов Антон Юрьевич</a:t>
            </a:r>
            <a:endParaRPr sz="2400" b="1" dirty="0">
              <a:solidFill>
                <a:srgbClr val="01C6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1800" dirty="0" err="1">
                <a:solidFill>
                  <a:schemeClr val="bg1"/>
                </a:solidFill>
              </a:rPr>
              <a:t>УрФУ</a:t>
            </a:r>
            <a:r>
              <a:rPr lang="ru-RU" altLang="ru-RU" sz="1800" dirty="0">
                <a:solidFill>
                  <a:schemeClr val="bg1"/>
                </a:solidFill>
              </a:rPr>
              <a:t>, ИРИТ-РТФ, к.т.н.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ru-RU" sz="1800" dirty="0">
                <a:solidFill>
                  <a:schemeClr val="bg1"/>
                </a:solidFill>
              </a:rPr>
              <a:t>anton.dolganov@urfu.ru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ru-RU" sz="1800" dirty="0">
                <a:solidFill>
                  <a:schemeClr val="bg1"/>
                </a:solidFill>
              </a:rPr>
              <a:t>@</a:t>
            </a:r>
            <a:r>
              <a:rPr lang="en-US" altLang="ru-RU" sz="1800" dirty="0" err="1">
                <a:solidFill>
                  <a:schemeClr val="bg1"/>
                </a:solidFill>
              </a:rPr>
              <a:t>not_olga</a:t>
            </a:r>
            <a:endParaRPr lang="ru-RU" altLang="ru-RU" sz="1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ru-RU" sz="18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551384" y="1628800"/>
            <a:ext cx="993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AAD5CBB-6A54-4D0F-839D-C1BBEDF7BDAB}"/>
              </a:ext>
            </a:extLst>
          </p:cNvPr>
          <p:cNvSpPr txBox="1">
            <a:spLocks/>
          </p:cNvSpPr>
          <p:nvPr/>
        </p:nvSpPr>
        <p:spPr>
          <a:xfrm>
            <a:off x="744081" y="3084273"/>
            <a:ext cx="8229600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UCR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 Time Series Classification Archive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AA1F031-A27E-4AF2-9397-755258067DED}"/>
              </a:ext>
            </a:extLst>
          </p:cNvPr>
          <p:cNvSpPr/>
          <p:nvPr/>
        </p:nvSpPr>
        <p:spPr>
          <a:xfrm>
            <a:off x="326306" y="3645864"/>
            <a:ext cx="8941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https://www.cs.ucr.edu/~eamonn/time_series_data_2018/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85A8A9-77EE-4AA1-9048-F5246C8082C5}"/>
              </a:ext>
            </a:extLst>
          </p:cNvPr>
          <p:cNvSpPr/>
          <p:nvPr/>
        </p:nvSpPr>
        <p:spPr>
          <a:xfrm>
            <a:off x="398314" y="4769572"/>
            <a:ext cx="6221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https://archive.ics.uci.edu/ml/index.php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A26A265-D58C-4E0C-8106-11234FEE4685}"/>
              </a:ext>
            </a:extLst>
          </p:cNvPr>
          <p:cNvSpPr txBox="1">
            <a:spLocks/>
          </p:cNvSpPr>
          <p:nvPr/>
        </p:nvSpPr>
        <p:spPr>
          <a:xfrm>
            <a:off x="794568" y="4238355"/>
            <a:ext cx="7208695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UCI </a:t>
            </a:r>
            <a:r>
              <a:rPr lang="en-US" sz="2800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Machine Learning Repository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2495599" y="2348880"/>
            <a:ext cx="72821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«Классические» Базы данных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49" y="4826411"/>
            <a:ext cx="4660085" cy="174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14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285656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B749E89-E821-4FB3-85E7-E53EA3B4EAF4}"/>
              </a:ext>
            </a:extLst>
          </p:cNvPr>
          <p:cNvSpPr/>
          <p:nvPr/>
        </p:nvSpPr>
        <p:spPr>
          <a:xfrm>
            <a:off x="638875" y="2227154"/>
            <a:ext cx="21162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800" b="1" dirty="0">
                <a:solidFill>
                  <a:schemeClr val="bg1"/>
                </a:solidFill>
                <a:latin typeface="Montserrat" panose="020B0604020202020204" charset="-52"/>
                <a:ea typeface="+mj-ea"/>
                <a:cs typeface="Times New Roman" panose="02020603050405020304" pitchFamily="18" charset="0"/>
              </a:rPr>
              <a:t>PhysioNet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4F8005-DD9B-477A-A227-AAF7545298D5}"/>
              </a:ext>
            </a:extLst>
          </p:cNvPr>
          <p:cNvSpPr/>
          <p:nvPr/>
        </p:nvSpPr>
        <p:spPr>
          <a:xfrm>
            <a:off x="2741344" y="2267728"/>
            <a:ext cx="3498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https://physionet.org/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839416" y="3645024"/>
            <a:ext cx="1693472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Kaggle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3645024"/>
            <a:ext cx="4070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https://www.kaggle.com/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0ADDD97-9F5B-493B-A3C5-96CD55B38DD1}"/>
              </a:ext>
            </a:extLst>
          </p:cNvPr>
          <p:cNvSpPr/>
          <p:nvPr/>
        </p:nvSpPr>
        <p:spPr>
          <a:xfrm>
            <a:off x="554816" y="4039352"/>
            <a:ext cx="92384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Montserrat" panose="020B0604020202020204" charset="-52"/>
                <a:ea typeface="SimSun" panose="02010600030101010101" pitchFamily="2" charset="-122"/>
              </a:rPr>
              <a:t>Платформа используется для обмена открытыми наборами данных, участия в соревнованиях по машинному обучению или обмена кодом в среде </a:t>
            </a:r>
            <a:r>
              <a:rPr lang="en-US" sz="2400" spc="-5" dirty="0">
                <a:solidFill>
                  <a:schemeClr val="bg1"/>
                </a:solidFill>
                <a:latin typeface="Montserrat" panose="020B0604020202020204" charset="-52"/>
                <a:ea typeface="SimSun" panose="02010600030101010101" pitchFamily="2" charset="-122"/>
              </a:rPr>
              <a:t>Data Science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DDC32EF-8BCB-4206-86CD-7044C9AB8A40}"/>
              </a:ext>
            </a:extLst>
          </p:cNvPr>
          <p:cNvSpPr/>
          <p:nvPr/>
        </p:nvSpPr>
        <p:spPr>
          <a:xfrm>
            <a:off x="543689" y="2665759"/>
            <a:ext cx="6140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Montserrat" panose="020B0604020202020204" charset="-52"/>
                <a:ea typeface="SimSun" panose="02010600030101010101" pitchFamily="2" charset="-122"/>
              </a:rPr>
              <a:t>Ресурсы для исследования сложных биомедицинских сигналов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486560" y="1484784"/>
            <a:ext cx="993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/>
          <a:srcRect l="19783" r="24972" b="11045"/>
          <a:stretch/>
        </p:blipFill>
        <p:spPr>
          <a:xfrm>
            <a:off x="6546344" y="1988840"/>
            <a:ext cx="3384376" cy="1667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432" y="1484784"/>
            <a:ext cx="1883338" cy="3529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767408" y="5589240"/>
            <a:ext cx="2149528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>
                <a:solidFill>
                  <a:schemeClr val="bg1"/>
                </a:solidFill>
                <a:latin typeface="Montserrat" panose="020B0604020202020204" charset="-52"/>
                <a:cs typeface="Times New Roman" panose="02020603050405020304" pitchFamily="18" charset="0"/>
              </a:rPr>
              <a:t>OpenML</a:t>
            </a:r>
            <a:endParaRPr lang="en-US" sz="2800" b="1" dirty="0">
              <a:solidFill>
                <a:schemeClr val="bg1"/>
              </a:solidFill>
              <a:latin typeface="Montserrat" panose="020B0604020202020204" charset="-52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5589240"/>
            <a:ext cx="4052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</a:rPr>
              <a:t>https://www.openml.org/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520" y="5176241"/>
            <a:ext cx="3666381" cy="1664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722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84AFEE-2A0E-4B68-A2D4-47510A3118B2}"/>
              </a:ext>
            </a:extLst>
          </p:cNvPr>
          <p:cNvSpPr/>
          <p:nvPr/>
        </p:nvSpPr>
        <p:spPr>
          <a:xfrm>
            <a:off x="519612" y="1961746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ds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B511B7D-7CAD-4368-BF81-01D6A09AE943}"/>
              </a:ext>
            </a:extLst>
          </p:cNvPr>
          <p:cNvSpPr/>
          <p:nvPr/>
        </p:nvSpPr>
        <p:spPr>
          <a:xfrm>
            <a:off x="983432" y="3933056"/>
            <a:ext cx="4052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https://www.openml.org/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DAB20A9-F537-41BC-A11D-11B92BA75730}"/>
              </a:ext>
            </a:extLst>
          </p:cNvPr>
          <p:cNvSpPr/>
          <p:nvPr/>
        </p:nvSpPr>
        <p:spPr>
          <a:xfrm>
            <a:off x="594987" y="3409601"/>
            <a:ext cx="1770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Montserrat" panose="020B0604020202020204" charset="-52"/>
                <a:ea typeface="+mj-ea"/>
                <a:cs typeface="Times New Roman" panose="02020603050405020304" pitchFamily="18" charset="0"/>
              </a:rPr>
              <a:t>OpenML</a:t>
            </a:r>
            <a:endParaRPr lang="ru-RU" sz="2800" b="1" dirty="0">
              <a:solidFill>
                <a:schemeClr val="bg1"/>
              </a:solidFill>
              <a:latin typeface="Montserrat" panose="020B0604020202020204" charset="-52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7BFCBA-615B-4ECB-A2E8-569013EA1424}"/>
              </a:ext>
            </a:extLst>
          </p:cNvPr>
          <p:cNvSpPr/>
          <p:nvPr/>
        </p:nvSpPr>
        <p:spPr>
          <a:xfrm>
            <a:off x="983432" y="4443052"/>
            <a:ext cx="774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fetch_openml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1B02069-050A-4139-B422-6F63FD6CFF70}"/>
              </a:ext>
            </a:extLst>
          </p:cNvPr>
          <p:cNvSpPr/>
          <p:nvPr/>
        </p:nvSpPr>
        <p:spPr>
          <a:xfrm>
            <a:off x="479376" y="2564904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ds.load_iris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28A861F-E757-44AF-B865-5549970DC61C}"/>
              </a:ext>
            </a:extLst>
          </p:cNvPr>
          <p:cNvSpPr/>
          <p:nvPr/>
        </p:nvSpPr>
        <p:spPr>
          <a:xfrm>
            <a:off x="1011837" y="504621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 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fetch_openml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name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version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return_X_y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1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456848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lang="ru-RU" sz="2261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2.3 Начало Работы с данными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18008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16201-95A5-4750-924D-7A5763726345}"/>
              </a:ext>
            </a:extLst>
          </p:cNvPr>
          <p:cNvSpPr txBox="1"/>
          <p:nvPr/>
        </p:nvSpPr>
        <p:spPr>
          <a:xfrm>
            <a:off x="2165508" y="3132397"/>
            <a:ext cx="82965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</a:t>
            </a:r>
            <a:r>
              <a:rPr lang="tr-TR" sz="2800" dirty="0" smtClean="0">
                <a:hlinkClick r:id="rId4"/>
              </a:rPr>
              <a:t>colab.research.google.com/drive/1Yuj9zNdq3TVplffegiYXO6pQGuV3c10a?usp=sharing</a:t>
            </a:r>
            <a:r>
              <a:rPr lang="ru-RU" sz="2800" dirty="0" smtClean="0"/>
              <a:t> 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FDCC7-2792-470E-A400-B53D8BBD4C21}"/>
              </a:ext>
            </a:extLst>
          </p:cNvPr>
          <p:cNvSpPr txBox="1"/>
          <p:nvPr/>
        </p:nvSpPr>
        <p:spPr>
          <a:xfrm>
            <a:off x="1192104" y="2567929"/>
            <a:ext cx="878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atin typeface="Montserrat" panose="00000500000000000000" pitchFamily="2" charset="-52"/>
              </a:rPr>
              <a:t>Введение в </a:t>
            </a:r>
            <a:r>
              <a:rPr lang="tr-TR" sz="2800" b="1" dirty="0">
                <a:latin typeface="Montserrat" panose="00000500000000000000" pitchFamily="2" charset="-52"/>
              </a:rPr>
              <a:t>Pandas. Car Moldova SE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41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970336" y="5555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Анализ Данных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65B2C67-224F-4281-AF4E-AE897BEB4847}"/>
              </a:ext>
            </a:extLst>
          </p:cNvPr>
          <p:cNvSpPr txBox="1">
            <a:spLocks/>
          </p:cNvSpPr>
          <p:nvPr/>
        </p:nvSpPr>
        <p:spPr>
          <a:xfrm>
            <a:off x="458168" y="13949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DB0B469-081F-478E-8F2D-3D30A8B868C9}"/>
              </a:ext>
            </a:extLst>
          </p:cNvPr>
          <p:cNvSpPr txBox="1">
            <a:spLocks/>
          </p:cNvSpPr>
          <p:nvPr/>
        </p:nvSpPr>
        <p:spPr>
          <a:xfrm>
            <a:off x="458168" y="1959372"/>
            <a:ext cx="264063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A19AF9F-7F06-4DB0-97AA-5A72AE8B94A9}"/>
              </a:ext>
            </a:extLst>
          </p:cNvPr>
          <p:cNvSpPr txBox="1">
            <a:spLocks/>
          </p:cNvSpPr>
          <p:nvPr/>
        </p:nvSpPr>
        <p:spPr>
          <a:xfrm>
            <a:off x="7425896" y="1171836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292DF36-63E6-43F5-BEED-D212877E3778}"/>
              </a:ext>
            </a:extLst>
          </p:cNvPr>
          <p:cNvSpPr txBox="1">
            <a:spLocks/>
          </p:cNvSpPr>
          <p:nvPr/>
        </p:nvSpPr>
        <p:spPr>
          <a:xfrm>
            <a:off x="8005916" y="1664094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8" y="2808360"/>
            <a:ext cx="6237107" cy="2664296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896560" y="2464320"/>
            <a:ext cx="511865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&lt;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'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pandas.core.frame.DataFrame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'&gt;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RangeIndex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entries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, 0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Data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(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total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8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):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#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Column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Count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---  ------     --------------  -----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0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id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int64 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1   признак 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2   признак 2  1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3   признак 3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float64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4   признак 4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5   признак 5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6   признак 6  7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7   цель       6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non-null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dtypes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float64(2), int64(1),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object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(5)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usage</a:t>
            </a:r>
            <a:r>
              <a:rPr lang="ru-RU" sz="1600" dirty="0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: 576.0+ </a:t>
            </a:r>
            <a:r>
              <a:rPr lang="ru-RU" sz="1600" dirty="0" err="1">
                <a:solidFill>
                  <a:schemeClr val="bg1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bytes</a:t>
            </a:r>
            <a:endParaRPr lang="ru-RU" sz="1600" dirty="0">
              <a:solidFill>
                <a:schemeClr val="bg1"/>
              </a:solidFill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7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993704" y="617546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669AF6-308E-4DA8-9CD5-A350765D49E3}"/>
              </a:ext>
            </a:extLst>
          </p:cNvPr>
          <p:cNvSpPr txBox="1"/>
          <p:nvPr/>
        </p:nvSpPr>
        <p:spPr>
          <a:xfrm>
            <a:off x="2054822" y="6325156"/>
            <a:ext cx="81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https://habr.com/ru/company/ods/blog/657525/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BB366-D597-4893-8B04-609846CA74F8}"/>
              </a:ext>
            </a:extLst>
          </p:cNvPr>
          <p:cNvSpPr txBox="1"/>
          <p:nvPr/>
        </p:nvSpPr>
        <p:spPr>
          <a:xfrm>
            <a:off x="314325" y="1309520"/>
            <a:ext cx="112878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Замена значений плюс минус бесконечность в признаках и целевом столбце на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nan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Удаление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признаков, число пропущенных значений в которых превышает 90%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(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ну или в целом много</a:t>
            </a:r>
            <a:r>
              <a:rPr lang="en-US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Удаление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объектов из таблицы, для которых неизвестно значение целевой переменной (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nan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в </a:t>
            </a:r>
            <a:r>
              <a:rPr lang="ru-RU" sz="1800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target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Перевод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меток в целевом столбце из строкового формата в целочисленный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Устранение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отступов в строковых объектах в признаках</a:t>
            </a:r>
            <a:endParaRPr lang="en-US" sz="1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sz="1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Корректировка </a:t>
            </a:r>
            <a:r>
              <a:rPr lang="ru-RU" sz="1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столбцов с разными типами данных, заключающееся в детекции столбцов со смешанными типами и их приведение к мажоритарному, какому-либо возможному или удаление столбца из таблицы.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544" y="4273380"/>
            <a:ext cx="5162169" cy="22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«чистку» данных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683916"/>
            <a:ext cx="5731395" cy="244827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1772816"/>
            <a:ext cx="5536509" cy="237880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335360" y="4293096"/>
            <a:ext cx="8072040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1'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35360" y="4653136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urier New" panose="02070309020205020404" pitchFamily="49" charset="0"/>
              </a:rPr>
              <a:t>признак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 6'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.apply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pd.to_numeric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errors=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'coerce'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35360" y="5013176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index = 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DF.index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DF.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цель.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isnull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()])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600056" y="501317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DF.drop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2'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axis = </a:t>
            </a:r>
            <a:r>
              <a:rPr lang="en-US" dirty="0">
                <a:solidFill>
                  <a:srgbClr val="B5CEA8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35360" y="5373216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39416" y="5733256"/>
            <a:ext cx="1120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зеленый', ' зеленый', 'красный', 'синий', ' синий '],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=object)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407368" y="6021288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replace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 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''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863752" y="6309320"/>
            <a:ext cx="7680548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array(['</a:t>
            </a:r>
            <a:r>
              <a:rPr lang="ru-RU" dirty="0">
                <a:solidFill>
                  <a:srgbClr val="D5D5D5"/>
                </a:solidFill>
                <a:latin typeface="Courier New" panose="02070309020205020404" pitchFamily="49" charset="0"/>
              </a:rPr>
              <a:t>синий', 'зеленый', 'красный'],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=object)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07368" y="630932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ru-RU" dirty="0">
                <a:solidFill>
                  <a:srgbClr val="CE9178"/>
                </a:solidFill>
                <a:latin typeface="Courier New" panose="02070309020205020404" pitchFamily="49" charset="0"/>
              </a:rPr>
              <a:t>признак 4'</a:t>
            </a:r>
            <a:r>
              <a:rPr lang="ru-RU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r>
              <a:rPr lang="ru-RU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unique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04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B761638-2E1C-4CEC-8E52-999AF717E7EE}"/>
              </a:ext>
            </a:extLst>
          </p:cNvPr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 «чистку» данных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C4E39AE-9375-4750-AE9A-1E4ABFABD0EF}"/>
              </a:ext>
            </a:extLst>
          </p:cNvPr>
          <p:cNvSpPr txBox="1">
            <a:spLocks/>
          </p:cNvSpPr>
          <p:nvPr/>
        </p:nvSpPr>
        <p:spPr>
          <a:xfrm>
            <a:off x="996650" y="1722900"/>
            <a:ext cx="10700050" cy="1202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Формат хранения 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ваших данных повлияет на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скорость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, с которой вы сможете завершить свое </a:t>
            </a: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исследование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810AF-E95A-4D52-A550-251B608602E5}"/>
              </a:ext>
            </a:extLst>
          </p:cNvPr>
          <p:cNvSpPr txBox="1"/>
          <p:nvPr/>
        </p:nvSpPr>
        <p:spPr>
          <a:xfrm>
            <a:off x="2886960" y="6117677"/>
            <a:ext cx="6120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https://habr.com/ru/amp/post/664102/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2216E-752A-4E65-8994-60C09CAF3DD3}"/>
              </a:ext>
            </a:extLst>
          </p:cNvPr>
          <p:cNvSpPr txBox="1"/>
          <p:nvPr/>
        </p:nvSpPr>
        <p:spPr>
          <a:xfrm>
            <a:off x="1415480" y="3140968"/>
            <a:ext cx="61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uint16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</a:t>
            </a:r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int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64 vs float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3D68E-7B6C-424C-B924-94CCA6A9BEED}"/>
              </a:ext>
            </a:extLst>
          </p:cNvPr>
          <p:cNvSpPr txBox="1"/>
          <p:nvPr/>
        </p:nvSpPr>
        <p:spPr>
          <a:xfrm>
            <a:off x="1343472" y="3861048"/>
            <a:ext cx="79185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category </a:t>
            </a:r>
            <a:r>
              <a:rPr lang="en-US" sz="3200" kern="1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vs bool vs object </a:t>
            </a:r>
            <a:endParaRPr lang="ru-RU" sz="3200" kern="1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31C62-F978-4122-B9E6-7BC2986B225B}"/>
              </a:ext>
            </a:extLst>
          </p:cNvPr>
          <p:cNvSpPr txBox="1"/>
          <p:nvPr/>
        </p:nvSpPr>
        <p:spPr>
          <a:xfrm>
            <a:off x="1919536" y="4581128"/>
            <a:ext cx="3181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.astype(</a:t>
            </a: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</a:rPr>
              <a:t>Тип</a:t>
            </a:r>
            <a:r>
              <a:rPr lang="tr-TR" sz="3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00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Пропуски и Дубликаты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8DC9B7F-0986-459C-982F-E46DCDEB75CC}"/>
              </a:ext>
            </a:extLst>
          </p:cNvPr>
          <p:cNvSpPr txBox="1">
            <a:spLocks/>
          </p:cNvSpPr>
          <p:nvPr/>
        </p:nvSpPr>
        <p:spPr>
          <a:xfrm>
            <a:off x="1146873" y="4136745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Дубликаты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88DB376-27B7-442F-A44E-DFBCE003BCBD}"/>
              </a:ext>
            </a:extLst>
          </p:cNvPr>
          <p:cNvSpPr txBox="1">
            <a:spLocks/>
          </p:cNvSpPr>
          <p:nvPr/>
        </p:nvSpPr>
        <p:spPr>
          <a:xfrm>
            <a:off x="1714385" y="5505836"/>
            <a:ext cx="84050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DF.duplicated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DF.drop_duplicates()</a:t>
            </a: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71464" y="15464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714385" y="2972818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Заголовок 1">
                <a:extLst>
                  <a:ext uri="{FF2B5EF4-FFF2-40B4-BE49-F238E27FC236}">
                    <a16:creationId xmlns:a16="http://schemas.microsoft.com/office/drawing/2014/main" id="{00711AC7-0158-48C7-8979-DA2F93807F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4028" y="2163197"/>
                <a:ext cx="5557057" cy="16006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ru-RU" sz="2800" b="1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Категорияльные</a:t>
                </a:r>
                <a:r>
                  <a:rPr lang="ru-RU" sz="2800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Мода</a:t>
                </a:r>
                <a:endParaRPr lang="en-US" sz="2800" dirty="0" smtClean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endParaRPr lang="ru-RU" sz="2800" dirty="0" smtClean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  <a:p>
                <a:pPr algn="l"/>
                <a:r>
                  <a:rPr lang="ru-RU" sz="2800" b="1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Числовые</a:t>
                </a:r>
                <a:r>
                  <a:rPr lang="ru-RU" sz="2800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Courier New" panose="02070309020205020404" pitchFamily="49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2800" dirty="0" smtClean="0">
                    <a:solidFill>
                      <a:schemeClr val="bg1"/>
                    </a:solidFill>
                    <a:latin typeface="Montserrat" panose="020B0604020202020204" charset="-52"/>
                    <a:ea typeface="Verdana" panose="020B0604030504040204" pitchFamily="34" charset="0"/>
                    <a:cs typeface="Courier New" panose="02070309020205020404" pitchFamily="49" charset="0"/>
                  </a:rPr>
                  <a:t>Медиана</a:t>
                </a:r>
                <a:endParaRPr lang="ru-RU" sz="2800" dirty="0">
                  <a:solidFill>
                    <a:schemeClr val="bg1"/>
                  </a:solidFill>
                  <a:latin typeface="Montserrat" panose="020B0604020202020204" charset="-52"/>
                  <a:ea typeface="Verdana" panose="020B060403050404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1" name="Заголовок 1">
                <a:extLst>
                  <a:ext uri="{FF2B5EF4-FFF2-40B4-BE49-F238E27FC236}">
                    <a16:creationId xmlns:a16="http://schemas.microsoft.com/office/drawing/2014/main" id="{00711AC7-0158-48C7-8979-DA2F93807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28" y="2163197"/>
                <a:ext cx="5557057" cy="1600691"/>
              </a:xfrm>
              <a:prstGeom prst="rect">
                <a:avLst/>
              </a:prstGeom>
              <a:blipFill>
                <a:blip r:embed="rId4"/>
                <a:stretch>
                  <a:fillRect l="-2305" b="-41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6109268" y="3614045"/>
            <a:ext cx="5557057" cy="1600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Courier New" panose="02070309020205020404" pitchFamily="49" charset="0"/>
              </a:rPr>
              <a:t>Регрессия и классификация для предсказания пропущенных значений?</a:t>
            </a: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8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2576236" y="2184270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Есть ли вопросы</a:t>
            </a: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FA3EA1-F613-40D7-8C2C-0D0243D612D4}"/>
              </a:ext>
            </a:extLst>
          </p:cNvPr>
          <p:cNvSpPr txBox="1"/>
          <p:nvPr/>
        </p:nvSpPr>
        <p:spPr>
          <a:xfrm>
            <a:off x="2576235" y="5636764"/>
            <a:ext cx="8296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https://miro.com/app/board/uXjVPHHTjvc=/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5651F600-7461-4DE3-8B0F-37F23E5EB074}"/>
              </a:ext>
            </a:extLst>
          </p:cNvPr>
          <p:cNvSpPr txBox="1"/>
          <p:nvPr/>
        </p:nvSpPr>
        <p:spPr>
          <a:xfrm>
            <a:off x="2576235" y="3066817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Материалы на платформе?</a:t>
            </a:r>
          </a:p>
        </p:txBody>
      </p:sp>
      <p:sp>
        <p:nvSpPr>
          <p:cNvPr id="12" name="Google Shape;139;p26">
            <a:extLst>
              <a:ext uri="{FF2B5EF4-FFF2-40B4-BE49-F238E27FC236}">
                <a16:creationId xmlns:a16="http://schemas.microsoft.com/office/drawing/2014/main" id="{95B40C04-3751-430F-8AEF-A111C0EBE990}"/>
              </a:ext>
            </a:extLst>
          </p:cNvPr>
          <p:cNvSpPr txBox="1"/>
          <p:nvPr/>
        </p:nvSpPr>
        <p:spPr>
          <a:xfrm>
            <a:off x="2576233" y="3773722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Тесты «норм»?</a:t>
            </a:r>
          </a:p>
        </p:txBody>
      </p:sp>
    </p:spTree>
    <p:extLst>
      <p:ext uri="{BB962C8B-B14F-4D97-AF65-F5344CB8AC3E}">
        <p14:creationId xmlns:p14="http://schemas.microsoft.com/office/powerpoint/2010/main" val="36936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34588E2-7404-427F-B4AC-424B6044EB62}"/>
              </a:ext>
            </a:extLst>
          </p:cNvPr>
          <p:cNvSpPr/>
          <p:nvPr/>
        </p:nvSpPr>
        <p:spPr>
          <a:xfrm>
            <a:off x="1676490" y="2329576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std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A7E3FF4-D388-43DC-83F1-7A2F04C17B04}"/>
              </a:ext>
            </a:extLst>
          </p:cNvPr>
          <p:cNvSpPr/>
          <p:nvPr/>
        </p:nvSpPr>
        <p:spPr>
          <a:xfrm>
            <a:off x="5805974" y="2232168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.corr()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4095195-79B6-4BB7-B7C2-456AB312F089}"/>
              </a:ext>
            </a:extLst>
          </p:cNvPr>
          <p:cNvSpPr txBox="1">
            <a:spLocks/>
          </p:cNvSpPr>
          <p:nvPr/>
        </p:nvSpPr>
        <p:spPr>
          <a:xfrm>
            <a:off x="983432" y="1484784"/>
            <a:ext cx="739214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базовую статистику по данным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95842D-5437-42B1-AF71-1F4B26076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8"/>
          <a:stretch/>
        </p:blipFill>
        <p:spPr>
          <a:xfrm>
            <a:off x="304800" y="2962920"/>
            <a:ext cx="4368800" cy="12826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D7C657-FD5B-491B-91C8-AC09F85D4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917" y="3046127"/>
            <a:ext cx="7441708" cy="147835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8234" y="5448300"/>
            <a:ext cx="3721391" cy="13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46064" y="13559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Агрегация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322264" y="2433464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DF.groupby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([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</a:rPr>
              <a:t>'target'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],).mean()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BBF6D2-EAB4-48EC-83C9-419787F2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92" y="3284984"/>
            <a:ext cx="7128792" cy="311390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66725" y="2087632"/>
            <a:ext cx="11772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kern="1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Получите статистику по </a:t>
            </a:r>
            <a:r>
              <a:rPr lang="ru-RU" sz="2800" kern="12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данным </a:t>
            </a:r>
            <a:r>
              <a:rPr lang="ru-RU" sz="2800" kern="12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Verdana" panose="020B0604030504040204" pitchFamily="34" charset="0"/>
              </a:rPr>
              <a:t>по «ключевому слову»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234" y="5448300"/>
            <a:ext cx="3721391" cy="13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5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/>
      <p:bldP spid="8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68934-49F5-4406-8F98-A58380C78AB3}"/>
              </a:ext>
            </a:extLst>
          </p:cNvPr>
          <p:cNvSpPr txBox="1"/>
          <p:nvPr/>
        </p:nvSpPr>
        <p:spPr>
          <a:xfrm>
            <a:off x="3426107" y="6425985"/>
            <a:ext cx="368074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https://www.kaggle.com/c/titanic</a:t>
            </a:r>
          </a:p>
        </p:txBody>
      </p:sp>
      <p:pic>
        <p:nvPicPr>
          <p:cNvPr id="1028" name="Picture 4" descr="Иконка Титаник в стиле Стиль Офис">
            <a:extLst>
              <a:ext uri="{FF2B5EF4-FFF2-40B4-BE49-F238E27FC236}">
                <a16:creationId xmlns:a16="http://schemas.microsoft.com/office/drawing/2014/main" id="{5155B2C2-95E7-41B6-A66C-985849451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861" y="4803174"/>
            <a:ext cx="2164364" cy="216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6F08611-EF06-4F36-8EC5-33818A20F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0FA77-34AA-4BA4-ADF4-9AD589749943}"/>
              </a:ext>
            </a:extLst>
          </p:cNvPr>
          <p:cNvSpPr txBox="1"/>
          <p:nvPr/>
        </p:nvSpPr>
        <p:spPr>
          <a:xfrm>
            <a:off x="774712" y="1907159"/>
            <a:ext cx="1039695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dataset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Sex'</a:t>
            </a:r>
            <a:r>
              <a:rPr lang="en-US" b="0" dirty="0" err="1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'Survived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groupby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en-US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'Sex'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as_index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en-US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6EB1A6-557D-470F-B874-F9411C454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120" y="2404600"/>
            <a:ext cx="2000250" cy="1066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6AFC33-EEA1-4FED-BB0E-AE14A4EA1513}"/>
              </a:ext>
            </a:extLst>
          </p:cNvPr>
          <p:cNvSpPr txBox="1"/>
          <p:nvPr/>
        </p:nvSpPr>
        <p:spPr>
          <a:xfrm>
            <a:off x="774712" y="3696596"/>
            <a:ext cx="11332582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dataset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'Embarked'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'Survived'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]]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.groupby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([</a:t>
            </a:r>
            <a:r>
              <a:rPr lang="tr-TR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'Embarked'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],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as_index=</a:t>
            </a:r>
            <a:r>
              <a:rPr lang="tr-TR" b="0" dirty="0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tr-TR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.mean</a:t>
            </a:r>
            <a:r>
              <a:rPr lang="tr-TR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tr-TR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1D3D81-82E4-473C-B69C-27B193F78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035" y="4059633"/>
            <a:ext cx="20955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0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4635C8-C5E7-423D-8A4C-98E53D245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84" y="1542415"/>
            <a:ext cx="5316742" cy="51838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234" y="5448300"/>
            <a:ext cx="3721391" cy="139223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111325" y="2708723"/>
            <a:ext cx="5715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1200" dirty="0" err="1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DF.groupby</a:t>
            </a:r>
            <a:r>
              <a:rPr lang="en-US" sz="2400" kern="1200" dirty="0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([</a:t>
            </a:r>
            <a:r>
              <a:rPr lang="en-US" sz="2400" kern="12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en-US" sz="2400" kern="1200" dirty="0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],).</a:t>
            </a:r>
            <a:r>
              <a:rPr lang="en-US" sz="2400" kern="1200" dirty="0" err="1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corr</a:t>
            </a:r>
            <a:r>
              <a:rPr lang="en-US" sz="2400" kern="1200" dirty="0">
                <a:solidFill>
                  <a:schemeClr val="bg1"/>
                </a:solidFill>
                <a:latin typeface="Courier New" panose="02070309020205020404" pitchFamily="49" charset="0"/>
                <a:ea typeface="+mj-ea"/>
                <a:cs typeface="+mj-cs"/>
              </a:rPr>
              <a:t>()</a:t>
            </a: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6262936" y="17874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None/>
            </a:pP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Корреляция</a:t>
            </a: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</a:t>
            </a:r>
            <a:r>
              <a:rPr lang="ru-RU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Агрегация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2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0CCFEC-06F5-4FBA-A3B7-3EBCE542AE7E}"/>
              </a:ext>
            </a:extLst>
          </p:cNvPr>
          <p:cNvSpPr/>
          <p:nvPr/>
        </p:nvSpPr>
        <p:spPr>
          <a:xfrm>
            <a:off x="551384" y="3212976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91131"/>
            <a:ext cx="5880957" cy="52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63552" y="1987520"/>
            <a:ext cx="4695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seaborn </a:t>
            </a:r>
            <a:r>
              <a:rPr lang="tr-TR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sns</a:t>
            </a:r>
            <a:endParaRPr lang="tr-TR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60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Ознакомьтесь с данными</a:t>
            </a:r>
            <a:endParaRPr lang="ru-RU" sz="3200" b="1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215680" y="6381328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1775520" y="2132856"/>
            <a:ext cx="6959385" cy="432048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495600" y="16288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quartet</a:t>
            </a:r>
          </a:p>
        </p:txBody>
      </p:sp>
    </p:spTree>
    <p:extLst>
      <p:ext uri="{BB962C8B-B14F-4D97-AF65-F5344CB8AC3E}">
        <p14:creationId xmlns:p14="http://schemas.microsoft.com/office/powerpoint/2010/main" val="23173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None/>
            </a:pP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88840"/>
            <a:ext cx="932720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703512" y="616530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</p:spTree>
    <p:extLst>
      <p:ext uri="{BB962C8B-B14F-4D97-AF65-F5344CB8AC3E}">
        <p14:creationId xmlns:p14="http://schemas.microsoft.com/office/powerpoint/2010/main" val="340735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2162" y="1454953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en-US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Google </a:t>
            </a:r>
            <a:r>
              <a:rPr lang="en-US" sz="3990" b="1" dirty="0" err="1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Golab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16201-95A5-4750-924D-7A5763726345}"/>
              </a:ext>
            </a:extLst>
          </p:cNvPr>
          <p:cNvSpPr txBox="1"/>
          <p:nvPr/>
        </p:nvSpPr>
        <p:spPr>
          <a:xfrm>
            <a:off x="2165508" y="3132397"/>
            <a:ext cx="82965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dirty="0">
                <a:hlinkClick r:id="rId4"/>
              </a:rPr>
              <a:t>https://</a:t>
            </a:r>
            <a:r>
              <a:rPr lang="tr-TR" sz="2800" dirty="0" smtClean="0">
                <a:hlinkClick r:id="rId4"/>
              </a:rPr>
              <a:t>colab.research.google.com/drive/1ZvcWGTGUWbzqhZ1cbNwq4LgztayuScxc?usp=sharing</a:t>
            </a:r>
            <a:endParaRPr lang="ru-RU" sz="2800" dirty="0" smtClean="0"/>
          </a:p>
          <a:p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FDCC7-2792-470E-A400-B53D8BBD4C21}"/>
              </a:ext>
            </a:extLst>
          </p:cNvPr>
          <p:cNvSpPr txBox="1"/>
          <p:nvPr/>
        </p:nvSpPr>
        <p:spPr>
          <a:xfrm>
            <a:off x="1192104" y="2567929"/>
            <a:ext cx="8785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800" b="1" dirty="0">
                <a:latin typeface="Montserrat" panose="00000500000000000000" pitchFamily="2" charset="-52"/>
              </a:rPr>
              <a:t>EDA. Car Moldova SE</a:t>
            </a:r>
            <a:endParaRPr lang="ru-RU" sz="2800" b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3003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283228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2.3 Начало Работы с данными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1350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Подведем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итоги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0442" y="1578040"/>
            <a:ext cx="10789790" cy="373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Классические базы данных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Physionet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– для биомедицинских сигналов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Kaggle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–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разные соревнования 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OpenML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 err="1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Pandas</a:t>
            </a: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Pandas is love, Pandas is live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Анализ корректности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Первичный анализ данных</a:t>
            </a:r>
            <a:endParaRPr lang="en-US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Визуализация</a:t>
            </a: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132757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 </a:t>
            </a: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для работы с данными</a:t>
            </a:r>
            <a:endParaRPr lang="ru-RU"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26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2.3 Начало Работы с данными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927100" y="2170365"/>
            <a:ext cx="10655300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 algn="ctr"/>
            <a:r>
              <a:rPr lang="ru-RU" sz="3990" b="1" dirty="0">
                <a:solidFill>
                  <a:schemeClr val="tx1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Метод 3-2-1</a:t>
            </a:r>
            <a:endParaRPr lang="en-US" sz="3990" b="1" dirty="0">
              <a:solidFill>
                <a:schemeClr val="tx1"/>
              </a:solidFill>
              <a:latin typeface="Montserrat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064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64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ментора</a:t>
            </a:r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Google Shape;143;p26"/>
          <p:cNvPicPr preferRelativeResize="0"/>
          <p:nvPr/>
        </p:nvPicPr>
        <p:blipFill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008AB-B25C-432E-A8D9-265D9D15AE65}"/>
              </a:ext>
            </a:extLst>
          </p:cNvPr>
          <p:cNvSpPr txBox="1"/>
          <p:nvPr/>
        </p:nvSpPr>
        <p:spPr>
          <a:xfrm>
            <a:off x="1371600" y="4437518"/>
            <a:ext cx="95012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https://forms.yandex.ru/u/6369eff5c09c02910cc362de/</a:t>
            </a:r>
            <a:r>
              <a:rPr lang="en-US" sz="2800" dirty="0"/>
              <a:t> </a:t>
            </a:r>
            <a:endParaRPr lang="ru-RU" sz="2800" dirty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613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275" y="393275"/>
            <a:ext cx="1350977" cy="29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6;p31"/>
          <p:cNvSpPr txBox="1"/>
          <p:nvPr/>
        </p:nvSpPr>
        <p:spPr>
          <a:xfrm>
            <a:off x="2378853" y="1924679"/>
            <a:ext cx="8091344" cy="75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  <a:hlinkClick r:id="rId4"/>
              </a:rPr>
              <a:t>https://miro.com/app/board/uXjVPHHTjvc</a:t>
            </a:r>
            <a:r>
              <a:rPr lang="en-US" sz="3200" dirty="0" smtClean="0">
                <a:solidFill>
                  <a:schemeClr val="bg2"/>
                </a:solidFill>
                <a:hlinkClick r:id="rId4"/>
              </a:rPr>
              <a:t>=/</a:t>
            </a:r>
            <a:r>
              <a:rPr lang="ru-RU" sz="3200" dirty="0" smtClean="0">
                <a:solidFill>
                  <a:schemeClr val="bg2"/>
                </a:solidFill>
              </a:rPr>
              <a:t> 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7" name="Google Shape;197;p31"/>
          <p:cNvSpPr txBox="1"/>
          <p:nvPr/>
        </p:nvSpPr>
        <p:spPr>
          <a:xfrm>
            <a:off x="1983319" y="929543"/>
            <a:ext cx="8375419" cy="98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4788" dirty="0" err="1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Ваши</a:t>
            </a:r>
            <a:r>
              <a:rPr lang="en-US" sz="4788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4788" dirty="0" err="1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вопросы</a:t>
            </a:r>
            <a:endParaRPr sz="4788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" name="Google Shape;197;p31"/>
          <p:cNvSpPr txBox="1"/>
          <p:nvPr/>
        </p:nvSpPr>
        <p:spPr>
          <a:xfrm>
            <a:off x="1293747" y="2820207"/>
            <a:ext cx="9597571" cy="2222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Не забудьте </a:t>
            </a:r>
          </a:p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Оценить Семинар</a:t>
            </a:r>
          </a:p>
          <a:p>
            <a:pPr algn="ctr"/>
            <a:r>
              <a:rPr lang="ru-RU" sz="3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 платформе </a:t>
            </a:r>
          </a:p>
          <a:p>
            <a:pPr algn="ctr"/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https</a:t>
            </a:r>
            <a:r>
              <a:rPr lang="en-US" sz="3200" b="1" dirty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://lms.skillfactory.ru</a:t>
            </a:r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/</a:t>
            </a:r>
            <a:r>
              <a:rPr lang="en-US" sz="3200" b="1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97;p31"/>
          <p:cNvSpPr txBox="1"/>
          <p:nvPr/>
        </p:nvSpPr>
        <p:spPr>
          <a:xfrm>
            <a:off x="1292239" y="5226920"/>
            <a:ext cx="9597571" cy="74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ru-RU" sz="7200" dirty="0" smtClean="0">
                <a:solidFill>
                  <a:srgbClr val="F3F3F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Спасибо!</a:t>
            </a:r>
            <a:endParaRPr sz="7200" b="1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433699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lang="ru-RU" sz="2261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2.3 Начало Работы с данными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78988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Google Shape;189;p30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Ранее в Мат Основах 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ML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41400" y="1774810"/>
            <a:ext cx="10198100" cy="394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Данные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Табличные</a:t>
            </a:r>
          </a:p>
          <a:p>
            <a:pPr marL="3429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Другие (изображение / видео, временной ряд, текст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  <a:endParaRPr lang="en-US" sz="2000" dirty="0" smtClean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Основы Линейной Алгебры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Объекты (Скаляры Векторы Матрицы Тензоры)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Операции (Сложение Умножение Размерность данных)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000" b="1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Математический Анализ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Функции (Линейные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и</a:t>
            </a:r>
            <a:r>
              <a:rPr lang="en-US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Нелинейные</a:t>
            </a:r>
            <a:r>
              <a:rPr lang="ru-RU" sz="2000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</a:rPr>
              <a:t>Производные (обучим простые модельки и нейронные сети)</a:t>
            </a:r>
            <a:endParaRPr lang="ru-RU" sz="20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/>
          <p:nvPr/>
        </p:nvSpPr>
        <p:spPr>
          <a:xfrm>
            <a:off x="650441" y="676939"/>
            <a:ext cx="8058229" cy="88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ru-RU" sz="3990" b="1" dirty="0">
                <a:solidFill>
                  <a:srgbClr val="F3F3F3"/>
                </a:solidFill>
                <a:latin typeface="Montserrat" panose="020B0604020202020204" charset="-52"/>
                <a:ea typeface="Montserrat Black"/>
                <a:cs typeface="Montserrat Black"/>
                <a:sym typeface="Montserrat Black"/>
              </a:rPr>
              <a:t>Структура курса: </a:t>
            </a:r>
            <a:r>
              <a:rPr lang="en-US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r>
              <a:rPr lang="ru-RU" sz="3990" dirty="0">
                <a:solidFill>
                  <a:schemeClr val="bg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недель</a:t>
            </a:r>
            <a:endParaRPr sz="3990" dirty="0">
              <a:solidFill>
                <a:schemeClr val="bg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508407" y="2028987"/>
            <a:ext cx="1732723" cy="103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lnSpc>
                <a:spcPct val="141818"/>
              </a:lnSpc>
              <a:spcBef>
                <a:spcPts val="1330"/>
              </a:spcBef>
            </a:pPr>
            <a:r>
              <a:rPr lang="ru-RU" sz="1596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  <a:endParaRPr sz="1596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6"/>
          <p:cNvCxnSpPr/>
          <p:nvPr/>
        </p:nvCxnSpPr>
        <p:spPr>
          <a:xfrm>
            <a:off x="650441" y="2944550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105814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1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962619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2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4785300" y="2823212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3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691067" y="2823213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4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353635" y="3404902"/>
            <a:ext cx="1780255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Введение</a:t>
            </a:r>
          </a:p>
          <a:p>
            <a:pPr algn="ctr"/>
            <a:r>
              <a:rPr lang="ru-RU" sz="1596" dirty="0">
                <a:solidFill>
                  <a:srgbClr val="F0F0F0"/>
                </a:solidFill>
                <a:latin typeface="Montserrat"/>
                <a:ea typeface="Montserrat"/>
                <a:cs typeface="Montserrat"/>
                <a:sym typeface="Montserrat"/>
              </a:rPr>
              <a:t>Ключевые понятия</a:t>
            </a:r>
          </a:p>
          <a:p>
            <a:pPr algn="ctr"/>
            <a:endParaRPr sz="1596" dirty="0">
              <a:solidFill>
                <a:srgbClr val="F0F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10440865" y="2805106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6</a:t>
            </a:r>
            <a:endParaRPr sz="2487" dirty="0">
              <a:solidFill>
                <a:schemeClr val="bg1"/>
              </a:solidFill>
            </a:endParaRPr>
          </a:p>
        </p:txBody>
      </p:sp>
      <p:sp>
        <p:nvSpPr>
          <p:cNvPr id="23" name="Google Shape;140;p26"/>
          <p:cNvSpPr txBox="1"/>
          <p:nvPr/>
        </p:nvSpPr>
        <p:spPr>
          <a:xfrm>
            <a:off x="1982710" y="1936291"/>
            <a:ext cx="2154724" cy="64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данными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40;p26"/>
          <p:cNvSpPr txBox="1"/>
          <p:nvPr/>
        </p:nvSpPr>
        <p:spPr>
          <a:xfrm>
            <a:off x="4076464" y="1518752"/>
            <a:ext cx="1884948" cy="6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Линейная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40;p26"/>
          <p:cNvSpPr txBox="1"/>
          <p:nvPr/>
        </p:nvSpPr>
        <p:spPr>
          <a:xfrm>
            <a:off x="5826497" y="1511186"/>
            <a:ext cx="1959483" cy="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Логистическая регрессия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140;p26"/>
          <p:cNvSpPr txBox="1"/>
          <p:nvPr/>
        </p:nvSpPr>
        <p:spPr>
          <a:xfrm>
            <a:off x="7943834" y="1862111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en-US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52;p26"/>
          <p:cNvSpPr txBox="1"/>
          <p:nvPr/>
        </p:nvSpPr>
        <p:spPr>
          <a:xfrm>
            <a:off x="263101" y="4966782"/>
            <a:ext cx="1909731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линейной алгебры, мат. анализа и типы данных</a:t>
            </a:r>
            <a:endParaRPr sz="1596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2;p26"/>
          <p:cNvSpPr txBox="1"/>
          <p:nvPr/>
        </p:nvSpPr>
        <p:spPr>
          <a:xfrm>
            <a:off x="2098318" y="3396930"/>
            <a:ext cx="1568336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Начальные шаги работы с данными. Введение в </a:t>
            </a:r>
            <a:r>
              <a:rPr lang="ru-RU" sz="1596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sz="1596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52;p26"/>
          <p:cNvSpPr txBox="1"/>
          <p:nvPr/>
        </p:nvSpPr>
        <p:spPr>
          <a:xfrm>
            <a:off x="2138853" y="5181904"/>
            <a:ext cx="207100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обработка данных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2;p26"/>
          <p:cNvSpPr txBox="1"/>
          <p:nvPr/>
        </p:nvSpPr>
        <p:spPr>
          <a:xfrm>
            <a:off x="4286881" y="3323420"/>
            <a:ext cx="1742727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линейной регрессии. База (своими руками)</a:t>
            </a:r>
          </a:p>
        </p:txBody>
      </p:sp>
      <p:sp>
        <p:nvSpPr>
          <p:cNvPr id="31" name="Google Shape;152;p26"/>
          <p:cNvSpPr txBox="1"/>
          <p:nvPr/>
        </p:nvSpPr>
        <p:spPr>
          <a:xfrm>
            <a:off x="3920151" y="5148260"/>
            <a:ext cx="2227153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регрессии, регуляризация,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52;p26"/>
          <p:cNvSpPr txBox="1"/>
          <p:nvPr/>
        </p:nvSpPr>
        <p:spPr>
          <a:xfrm>
            <a:off x="6201273" y="3268427"/>
            <a:ext cx="1756724" cy="65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логистической регрессии. База (своими руками)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152;p26"/>
          <p:cNvSpPr txBox="1"/>
          <p:nvPr/>
        </p:nvSpPr>
        <p:spPr>
          <a:xfrm>
            <a:off x="5990472" y="5123116"/>
            <a:ext cx="2103326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Метрики классификации,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. Отбор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гиперпараметров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моделей 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152;p26"/>
          <p:cNvSpPr txBox="1"/>
          <p:nvPr/>
        </p:nvSpPr>
        <p:spPr>
          <a:xfrm>
            <a:off x="7785981" y="3270589"/>
            <a:ext cx="210945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Уменьшение размерности. Метод главных компонент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152;p26"/>
          <p:cNvSpPr txBox="1"/>
          <p:nvPr/>
        </p:nvSpPr>
        <p:spPr>
          <a:xfrm>
            <a:off x="8004860" y="5132986"/>
            <a:ext cx="1836257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Кластеризация. Метод к-средних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6" name="Google Shape;140;p26"/>
          <p:cNvSpPr txBox="1"/>
          <p:nvPr/>
        </p:nvSpPr>
        <p:spPr>
          <a:xfrm>
            <a:off x="9915979" y="1742907"/>
            <a:ext cx="1732723" cy="95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>
              <a:spcBef>
                <a:spcPts val="1330"/>
              </a:spcBef>
            </a:pP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за семестр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152;p26"/>
          <p:cNvSpPr txBox="1"/>
          <p:nvPr/>
        </p:nvSpPr>
        <p:spPr>
          <a:xfrm>
            <a:off x="9757209" y="3169492"/>
            <a:ext cx="2066618" cy="104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Введение в конструирование признаков. Некоторые прикольные фишки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-RU" sz="1596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152;p26"/>
          <p:cNvSpPr txBox="1"/>
          <p:nvPr/>
        </p:nvSpPr>
        <p:spPr>
          <a:xfrm>
            <a:off x="9904578" y="4905142"/>
            <a:ext cx="1998970" cy="100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algn="ctr"/>
            <a:endParaRPr lang="ru-RU"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Разбор полетов</a:t>
            </a:r>
          </a:p>
          <a:p>
            <a:pPr algn="ctr"/>
            <a:r>
              <a:rPr lang="ru-RU" sz="1596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Итоги Семестра</a:t>
            </a:r>
            <a:endParaRPr sz="1596" dirty="0">
              <a:solidFill>
                <a:schemeClr val="tx1">
                  <a:lumMod val="90000"/>
                  <a:lumOff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56;p26"/>
          <p:cNvSpPr/>
          <p:nvPr/>
        </p:nvSpPr>
        <p:spPr>
          <a:xfrm>
            <a:off x="8492861" y="2830757"/>
            <a:ext cx="278888" cy="278888"/>
          </a:xfrm>
          <a:prstGeom prst="ellipse">
            <a:avLst/>
          </a:prstGeom>
          <a:solidFill>
            <a:srgbClr val="01C601"/>
          </a:solidFill>
          <a:ln>
            <a:noFill/>
          </a:ln>
        </p:spPr>
        <p:txBody>
          <a:bodyPr spcFirstLastPara="1" wrap="square" lIns="121590" tIns="121590" rIns="121590" bIns="121590" anchor="ctr" anchorCtr="0">
            <a:noAutofit/>
          </a:bodyPr>
          <a:lstStyle/>
          <a:p>
            <a:pPr algn="ctr"/>
            <a:r>
              <a:rPr lang="ru-RU" sz="2487" dirty="0">
                <a:solidFill>
                  <a:schemeClr val="bg1"/>
                </a:solidFill>
              </a:rPr>
              <a:t>5</a:t>
            </a:r>
            <a:endParaRPr sz="248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283A49-32AC-4B33-8A5B-970C45FB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429" y="935063"/>
            <a:ext cx="8742495" cy="4970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59DDA-094D-45F4-ABB0-A5A16BEBFFEE}"/>
              </a:ext>
            </a:extLst>
          </p:cNvPr>
          <p:cNvSpPr txBox="1"/>
          <p:nvPr/>
        </p:nvSpPr>
        <p:spPr>
          <a:xfrm>
            <a:off x="1763712" y="5988340"/>
            <a:ext cx="98866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AutoML</a:t>
            </a:r>
            <a:r>
              <a:rPr lang="ru-RU" dirty="0">
                <a:solidFill>
                  <a:schemeClr val="bg1"/>
                </a:solidFill>
              </a:rPr>
              <a:t> и перспективные методы ИИ, спикер Савченко Максим/Рыжков Александр</a:t>
            </a:r>
          </a:p>
          <a:p>
            <a:r>
              <a:rPr lang="ru-RU" dirty="0">
                <a:solidFill>
                  <a:schemeClr val="bg1"/>
                </a:solidFill>
              </a:rPr>
              <a:t>Летняя Цифровая Школа Сбербанка</a:t>
            </a:r>
          </a:p>
        </p:txBody>
      </p:sp>
    </p:spTree>
    <p:extLst>
      <p:ext uri="{BB962C8B-B14F-4D97-AF65-F5344CB8AC3E}">
        <p14:creationId xmlns:p14="http://schemas.microsoft.com/office/powerpoint/2010/main" val="5002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/>
        </p:nvSpPr>
        <p:spPr>
          <a:xfrm>
            <a:off x="1400205" y="1918861"/>
            <a:ext cx="9456848" cy="47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1590" bIns="121590" anchor="t" anchorCtr="0">
            <a:noAutofit/>
          </a:bodyPr>
          <a:lstStyle/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В предыдущей серии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Про базы данных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для работы с данными</a:t>
            </a:r>
          </a:p>
          <a:p>
            <a:pPr marL="478764" indent="-380019">
              <a:lnSpc>
                <a:spcPct val="115000"/>
              </a:lnSpc>
              <a:spcBef>
                <a:spcPts val="133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ru-RU" sz="226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lang="ru-RU" sz="2261" dirty="0">
              <a:solidFill>
                <a:schemeClr val="tx1">
                  <a:lumMod val="50000"/>
                  <a:lumOff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799394" y="800509"/>
            <a:ext cx="5320418" cy="90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План</a:t>
            </a:r>
            <a:r>
              <a:rPr lang="en-US" sz="2394" dirty="0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-US" sz="2394" dirty="0" err="1">
                <a:solidFill>
                  <a:srgbClr val="01C60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вебинара</a:t>
            </a:r>
            <a:endParaRPr sz="2394" dirty="0">
              <a:solidFill>
                <a:srgbClr val="01C60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751918" y="2160578"/>
            <a:ext cx="390417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00" y="72"/>
                </a:moveTo>
                <a:cubicBezTo>
                  <a:pt x="140" y="72"/>
                  <a:pt x="140" y="72"/>
                  <a:pt x="140" y="72"/>
                </a:cubicBezTo>
                <a:cubicBezTo>
                  <a:pt x="142" y="72"/>
                  <a:pt x="144" y="70"/>
                  <a:pt x="144" y="68"/>
                </a:cubicBezTo>
                <a:cubicBezTo>
                  <a:pt x="144" y="66"/>
                  <a:pt x="142" y="64"/>
                  <a:pt x="140" y="64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70"/>
                  <a:pt x="98" y="72"/>
                  <a:pt x="100" y="72"/>
                </a:cubicBezTo>
                <a:moveTo>
                  <a:pt x="100" y="56"/>
                </a:moveTo>
                <a:cubicBezTo>
                  <a:pt x="124" y="56"/>
                  <a:pt x="124" y="56"/>
                  <a:pt x="124" y="56"/>
                </a:cubicBezTo>
                <a:cubicBezTo>
                  <a:pt x="126" y="56"/>
                  <a:pt x="128" y="54"/>
                  <a:pt x="128" y="52"/>
                </a:cubicBezTo>
                <a:cubicBezTo>
                  <a:pt x="128" y="50"/>
                  <a:pt x="126" y="48"/>
                  <a:pt x="124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8" y="48"/>
                  <a:pt x="96" y="50"/>
                  <a:pt x="96" y="52"/>
                </a:cubicBezTo>
                <a:cubicBezTo>
                  <a:pt x="96" y="54"/>
                  <a:pt x="98" y="56"/>
                  <a:pt x="100" y="56"/>
                </a:cubicBezTo>
                <a:moveTo>
                  <a:pt x="100" y="88"/>
                </a:moveTo>
                <a:cubicBezTo>
                  <a:pt x="116" y="88"/>
                  <a:pt x="116" y="88"/>
                  <a:pt x="116" y="88"/>
                </a:cubicBezTo>
                <a:cubicBezTo>
                  <a:pt x="118" y="88"/>
                  <a:pt x="120" y="86"/>
                  <a:pt x="120" y="84"/>
                </a:cubicBezTo>
                <a:cubicBezTo>
                  <a:pt x="120" y="82"/>
                  <a:pt x="118" y="80"/>
                  <a:pt x="116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98" y="80"/>
                  <a:pt x="96" y="82"/>
                  <a:pt x="96" y="84"/>
                </a:cubicBezTo>
                <a:cubicBezTo>
                  <a:pt x="96" y="86"/>
                  <a:pt x="98" y="88"/>
                  <a:pt x="100" y="88"/>
                </a:cubicBezTo>
                <a:moveTo>
                  <a:pt x="40" y="104"/>
                </a:moveTo>
                <a:cubicBezTo>
                  <a:pt x="72" y="104"/>
                  <a:pt x="72" y="104"/>
                  <a:pt x="72" y="104"/>
                </a:cubicBezTo>
                <a:cubicBezTo>
                  <a:pt x="76" y="104"/>
                  <a:pt x="80" y="100"/>
                  <a:pt x="80" y="96"/>
                </a:cubicBezTo>
                <a:cubicBezTo>
                  <a:pt x="80" y="56"/>
                  <a:pt x="80" y="56"/>
                  <a:pt x="80" y="56"/>
                </a:cubicBezTo>
                <a:cubicBezTo>
                  <a:pt x="80" y="52"/>
                  <a:pt x="76" y="48"/>
                  <a:pt x="72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6" y="48"/>
                  <a:pt x="32" y="52"/>
                  <a:pt x="32" y="56"/>
                </a:cubicBezTo>
                <a:cubicBezTo>
                  <a:pt x="32" y="96"/>
                  <a:pt x="32" y="96"/>
                  <a:pt x="32" y="96"/>
                </a:cubicBezTo>
                <a:cubicBezTo>
                  <a:pt x="32" y="100"/>
                  <a:pt x="36" y="104"/>
                  <a:pt x="40" y="104"/>
                </a:cubicBezTo>
                <a:moveTo>
                  <a:pt x="40" y="56"/>
                </a:moveTo>
                <a:cubicBezTo>
                  <a:pt x="72" y="56"/>
                  <a:pt x="72" y="56"/>
                  <a:pt x="72" y="56"/>
                </a:cubicBezTo>
                <a:cubicBezTo>
                  <a:pt x="72" y="96"/>
                  <a:pt x="72" y="96"/>
                  <a:pt x="72" y="96"/>
                </a:cubicBezTo>
                <a:cubicBezTo>
                  <a:pt x="40" y="96"/>
                  <a:pt x="40" y="96"/>
                  <a:pt x="40" y="96"/>
                </a:cubicBezTo>
                <a:lnTo>
                  <a:pt x="40" y="56"/>
                </a:lnTo>
                <a:close/>
                <a:moveTo>
                  <a:pt x="10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42" y="104"/>
                  <a:pt x="144" y="102"/>
                  <a:pt x="144" y="100"/>
                </a:cubicBezTo>
                <a:cubicBezTo>
                  <a:pt x="144" y="98"/>
                  <a:pt x="142" y="96"/>
                  <a:pt x="140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8" y="96"/>
                  <a:pt x="96" y="98"/>
                  <a:pt x="96" y="100"/>
                </a:cubicBezTo>
                <a:cubicBezTo>
                  <a:pt x="96" y="102"/>
                  <a:pt x="98" y="104"/>
                  <a:pt x="100" y="104"/>
                </a:cubicBezTo>
                <a:moveTo>
                  <a:pt x="168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4" y="8"/>
                  <a:pt x="0" y="12"/>
                  <a:pt x="0" y="16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8"/>
                  <a:pt x="4" y="32"/>
                  <a:pt x="8" y="32"/>
                </a:cubicBezTo>
                <a:cubicBezTo>
                  <a:pt x="8" y="128"/>
                  <a:pt x="8" y="128"/>
                  <a:pt x="8" y="128"/>
                </a:cubicBezTo>
                <a:cubicBezTo>
                  <a:pt x="8" y="132"/>
                  <a:pt x="12" y="136"/>
                  <a:pt x="16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61" y="169"/>
                  <a:pt x="61" y="169"/>
                  <a:pt x="61" y="169"/>
                </a:cubicBezTo>
                <a:cubicBezTo>
                  <a:pt x="60" y="170"/>
                  <a:pt x="60" y="171"/>
                  <a:pt x="60" y="172"/>
                </a:cubicBezTo>
                <a:cubicBezTo>
                  <a:pt x="60" y="174"/>
                  <a:pt x="62" y="176"/>
                  <a:pt x="64" y="176"/>
                </a:cubicBezTo>
                <a:cubicBezTo>
                  <a:pt x="65" y="176"/>
                  <a:pt x="66" y="176"/>
                  <a:pt x="67" y="175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109" y="175"/>
                  <a:pt x="109" y="175"/>
                  <a:pt x="109" y="175"/>
                </a:cubicBezTo>
                <a:cubicBezTo>
                  <a:pt x="110" y="176"/>
                  <a:pt x="111" y="176"/>
                  <a:pt x="112" y="176"/>
                </a:cubicBezTo>
                <a:cubicBezTo>
                  <a:pt x="114" y="176"/>
                  <a:pt x="116" y="174"/>
                  <a:pt x="116" y="172"/>
                </a:cubicBezTo>
                <a:cubicBezTo>
                  <a:pt x="116" y="171"/>
                  <a:pt x="116" y="170"/>
                  <a:pt x="115" y="169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2" y="136"/>
                  <a:pt x="92" y="136"/>
                  <a:pt x="92" y="136"/>
                </a:cubicBezTo>
                <a:cubicBezTo>
                  <a:pt x="160" y="136"/>
                  <a:pt x="160" y="136"/>
                  <a:pt x="160" y="136"/>
                </a:cubicBezTo>
                <a:cubicBezTo>
                  <a:pt x="164" y="136"/>
                  <a:pt x="168" y="132"/>
                  <a:pt x="168" y="128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72" y="32"/>
                  <a:pt x="176" y="28"/>
                  <a:pt x="176" y="24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12"/>
                  <a:pt x="172" y="8"/>
                  <a:pt x="168" y="8"/>
                </a:cubicBezTo>
                <a:moveTo>
                  <a:pt x="160" y="128"/>
                </a:moveTo>
                <a:cubicBezTo>
                  <a:pt x="16" y="128"/>
                  <a:pt x="16" y="128"/>
                  <a:pt x="16" y="128"/>
                </a:cubicBezTo>
                <a:cubicBezTo>
                  <a:pt x="16" y="32"/>
                  <a:pt x="16" y="32"/>
                  <a:pt x="16" y="32"/>
                </a:cubicBezTo>
                <a:cubicBezTo>
                  <a:pt x="160" y="32"/>
                  <a:pt x="160" y="32"/>
                  <a:pt x="160" y="32"/>
                </a:cubicBezTo>
                <a:lnTo>
                  <a:pt x="160" y="128"/>
                </a:lnTo>
                <a:close/>
                <a:moveTo>
                  <a:pt x="168" y="24"/>
                </a:moveTo>
                <a:cubicBezTo>
                  <a:pt x="8" y="24"/>
                  <a:pt x="8" y="24"/>
                  <a:pt x="8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168" y="16"/>
                  <a:pt x="168" y="16"/>
                  <a:pt x="168" y="16"/>
                </a:cubicBezTo>
                <a:lnTo>
                  <a:pt x="168" y="24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712806" y="2831499"/>
            <a:ext cx="391429" cy="39143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60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69"/>
                  <a:pt x="7" y="176"/>
                  <a:pt x="16" y="176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169" y="176"/>
                  <a:pt x="176" y="169"/>
                  <a:pt x="176" y="160"/>
                </a:cubicBezTo>
                <a:cubicBezTo>
                  <a:pt x="176" y="16"/>
                  <a:pt x="176" y="16"/>
                  <a:pt x="176" y="16"/>
                </a:cubicBezTo>
                <a:cubicBezTo>
                  <a:pt x="176" y="7"/>
                  <a:pt x="169" y="0"/>
                  <a:pt x="160" y="0"/>
                </a:cubicBezTo>
                <a:moveTo>
                  <a:pt x="168" y="160"/>
                </a:moveTo>
                <a:cubicBezTo>
                  <a:pt x="168" y="164"/>
                  <a:pt x="164" y="168"/>
                  <a:pt x="160" y="168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2" y="168"/>
                  <a:pt x="8" y="164"/>
                  <a:pt x="8" y="16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lnTo>
                  <a:pt x="168" y="160"/>
                </a:lnTo>
                <a:close/>
                <a:moveTo>
                  <a:pt x="80" y="100"/>
                </a:moveTo>
                <a:cubicBezTo>
                  <a:pt x="80" y="99"/>
                  <a:pt x="79" y="98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2"/>
                  <a:pt x="45" y="72"/>
                  <a:pt x="44" y="72"/>
                </a:cubicBezTo>
                <a:cubicBezTo>
                  <a:pt x="42" y="72"/>
                  <a:pt x="40" y="74"/>
                  <a:pt x="40" y="76"/>
                </a:cubicBezTo>
                <a:cubicBezTo>
                  <a:pt x="40" y="77"/>
                  <a:pt x="41" y="78"/>
                  <a:pt x="42" y="79"/>
                </a:cubicBezTo>
                <a:cubicBezTo>
                  <a:pt x="42" y="79"/>
                  <a:pt x="42" y="79"/>
                  <a:pt x="42" y="79"/>
                </a:cubicBezTo>
                <a:cubicBezTo>
                  <a:pt x="69" y="100"/>
                  <a:pt x="69" y="100"/>
                  <a:pt x="69" y="10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1" y="122"/>
                  <a:pt x="40" y="123"/>
                  <a:pt x="40" y="124"/>
                </a:cubicBezTo>
                <a:cubicBezTo>
                  <a:pt x="40" y="126"/>
                  <a:pt x="42" y="128"/>
                  <a:pt x="44" y="128"/>
                </a:cubicBezTo>
                <a:cubicBezTo>
                  <a:pt x="45" y="128"/>
                  <a:pt x="46" y="128"/>
                  <a:pt x="46" y="127"/>
                </a:cubicBezTo>
                <a:cubicBezTo>
                  <a:pt x="46" y="127"/>
                  <a:pt x="46" y="127"/>
                  <a:pt x="46" y="12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9" y="102"/>
                  <a:pt x="80" y="101"/>
                  <a:pt x="80" y="100"/>
                </a:cubicBezTo>
                <a:moveTo>
                  <a:pt x="108" y="128"/>
                </a:moveTo>
                <a:cubicBezTo>
                  <a:pt x="84" y="128"/>
                  <a:pt x="84" y="128"/>
                  <a:pt x="84" y="128"/>
                </a:cubicBezTo>
                <a:cubicBezTo>
                  <a:pt x="82" y="128"/>
                  <a:pt x="80" y="130"/>
                  <a:pt x="80" y="132"/>
                </a:cubicBezTo>
                <a:cubicBezTo>
                  <a:pt x="80" y="134"/>
                  <a:pt x="82" y="136"/>
                  <a:pt x="84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10" y="136"/>
                  <a:pt x="112" y="134"/>
                  <a:pt x="112" y="132"/>
                </a:cubicBezTo>
                <a:cubicBezTo>
                  <a:pt x="112" y="130"/>
                  <a:pt x="110" y="128"/>
                  <a:pt x="108" y="128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660712" y="4370417"/>
            <a:ext cx="399091" cy="390417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176" y="88"/>
                </a:moveTo>
                <a:cubicBezTo>
                  <a:pt x="176" y="83"/>
                  <a:pt x="173" y="79"/>
                  <a:pt x="170" y="77"/>
                </a:cubicBezTo>
                <a:cubicBezTo>
                  <a:pt x="170" y="77"/>
                  <a:pt x="170" y="77"/>
                  <a:pt x="170" y="77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0" y="63"/>
                  <a:pt x="170" y="63"/>
                  <a:pt x="170" y="63"/>
                </a:cubicBezTo>
                <a:cubicBezTo>
                  <a:pt x="173" y="61"/>
                  <a:pt x="176" y="57"/>
                  <a:pt x="176" y="52"/>
                </a:cubicBezTo>
                <a:cubicBezTo>
                  <a:pt x="176" y="47"/>
                  <a:pt x="173" y="43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2" y="1"/>
                  <a:pt x="90" y="0"/>
                  <a:pt x="88" y="0"/>
                </a:cubicBezTo>
                <a:cubicBezTo>
                  <a:pt x="86" y="0"/>
                  <a:pt x="84" y="1"/>
                  <a:pt x="82" y="1"/>
                </a:cubicBezTo>
                <a:cubicBezTo>
                  <a:pt x="82" y="1"/>
                  <a:pt x="82" y="1"/>
                  <a:pt x="82" y="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3" y="43"/>
                  <a:pt x="0" y="47"/>
                  <a:pt x="0" y="52"/>
                </a:cubicBezTo>
                <a:cubicBezTo>
                  <a:pt x="0" y="57"/>
                  <a:pt x="3" y="61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20" y="70"/>
                  <a:pt x="20" y="70"/>
                  <a:pt x="20" y="70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3" y="79"/>
                  <a:pt x="0" y="83"/>
                  <a:pt x="0" y="88"/>
                </a:cubicBezTo>
                <a:cubicBezTo>
                  <a:pt x="0" y="93"/>
                  <a:pt x="3" y="97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3" y="115"/>
                  <a:pt x="0" y="119"/>
                  <a:pt x="0" y="124"/>
                </a:cubicBezTo>
                <a:cubicBezTo>
                  <a:pt x="0" y="129"/>
                  <a:pt x="3" y="133"/>
                  <a:pt x="6" y="135"/>
                </a:cubicBezTo>
                <a:cubicBezTo>
                  <a:pt x="6" y="135"/>
                  <a:pt x="6" y="135"/>
                  <a:pt x="6" y="13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2" y="175"/>
                  <a:pt x="82" y="175"/>
                  <a:pt x="82" y="175"/>
                </a:cubicBezTo>
                <a:cubicBezTo>
                  <a:pt x="84" y="175"/>
                  <a:pt x="86" y="176"/>
                  <a:pt x="88" y="176"/>
                </a:cubicBezTo>
                <a:cubicBezTo>
                  <a:pt x="90" y="176"/>
                  <a:pt x="92" y="175"/>
                  <a:pt x="94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0" y="135"/>
                  <a:pt x="170" y="135"/>
                  <a:pt x="170" y="135"/>
                </a:cubicBezTo>
                <a:cubicBezTo>
                  <a:pt x="173" y="133"/>
                  <a:pt x="176" y="129"/>
                  <a:pt x="176" y="124"/>
                </a:cubicBezTo>
                <a:cubicBezTo>
                  <a:pt x="176" y="119"/>
                  <a:pt x="173" y="115"/>
                  <a:pt x="170" y="113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56" y="106"/>
                  <a:pt x="156" y="106"/>
                  <a:pt x="156" y="106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0" y="99"/>
                  <a:pt x="170" y="99"/>
                  <a:pt x="170" y="99"/>
                </a:cubicBezTo>
                <a:cubicBezTo>
                  <a:pt x="173" y="97"/>
                  <a:pt x="176" y="93"/>
                  <a:pt x="176" y="88"/>
                </a:cubicBezTo>
                <a:moveTo>
                  <a:pt x="10" y="56"/>
                </a:moveTo>
                <a:cubicBezTo>
                  <a:pt x="10" y="55"/>
                  <a:pt x="10" y="55"/>
                  <a:pt x="10" y="55"/>
                </a:cubicBezTo>
                <a:cubicBezTo>
                  <a:pt x="9" y="55"/>
                  <a:pt x="8" y="54"/>
                  <a:pt x="8" y="52"/>
                </a:cubicBezTo>
                <a:cubicBezTo>
                  <a:pt x="8" y="50"/>
                  <a:pt x="9" y="49"/>
                  <a:pt x="10" y="49"/>
                </a:cubicBezTo>
                <a:cubicBezTo>
                  <a:pt x="10" y="48"/>
                  <a:pt x="10" y="48"/>
                  <a:pt x="10" y="48"/>
                </a:cubicBezTo>
                <a:cubicBezTo>
                  <a:pt x="86" y="8"/>
                  <a:pt x="86" y="8"/>
                  <a:pt x="86" y="8"/>
                </a:cubicBezTo>
                <a:cubicBezTo>
                  <a:pt x="86" y="9"/>
                  <a:pt x="86" y="9"/>
                  <a:pt x="86" y="9"/>
                </a:cubicBezTo>
                <a:cubicBezTo>
                  <a:pt x="87" y="8"/>
                  <a:pt x="87" y="8"/>
                  <a:pt x="88" y="8"/>
                </a:cubicBezTo>
                <a:cubicBezTo>
                  <a:pt x="89" y="8"/>
                  <a:pt x="89" y="8"/>
                  <a:pt x="90" y="9"/>
                </a:cubicBezTo>
                <a:cubicBezTo>
                  <a:pt x="90" y="8"/>
                  <a:pt x="90" y="8"/>
                  <a:pt x="90" y="8"/>
                </a:cubicBezTo>
                <a:cubicBezTo>
                  <a:pt x="166" y="48"/>
                  <a:pt x="166" y="48"/>
                  <a:pt x="166" y="48"/>
                </a:cubicBezTo>
                <a:cubicBezTo>
                  <a:pt x="166" y="49"/>
                  <a:pt x="166" y="49"/>
                  <a:pt x="166" y="49"/>
                </a:cubicBezTo>
                <a:cubicBezTo>
                  <a:pt x="167" y="49"/>
                  <a:pt x="168" y="50"/>
                  <a:pt x="168" y="52"/>
                </a:cubicBezTo>
                <a:cubicBezTo>
                  <a:pt x="168" y="54"/>
                  <a:pt x="167" y="55"/>
                  <a:pt x="166" y="55"/>
                </a:cubicBezTo>
                <a:cubicBezTo>
                  <a:pt x="166" y="56"/>
                  <a:pt x="166" y="56"/>
                  <a:pt x="166" y="56"/>
                </a:cubicBezTo>
                <a:cubicBezTo>
                  <a:pt x="90" y="96"/>
                  <a:pt x="90" y="96"/>
                  <a:pt x="90" y="96"/>
                </a:cubicBezTo>
                <a:cubicBezTo>
                  <a:pt x="90" y="95"/>
                  <a:pt x="90" y="95"/>
                  <a:pt x="90" y="95"/>
                </a:cubicBezTo>
                <a:cubicBezTo>
                  <a:pt x="89" y="96"/>
                  <a:pt x="89" y="96"/>
                  <a:pt x="88" y="96"/>
                </a:cubicBezTo>
                <a:cubicBezTo>
                  <a:pt x="87" y="96"/>
                  <a:pt x="87" y="96"/>
                  <a:pt x="86" y="95"/>
                </a:cubicBezTo>
                <a:cubicBezTo>
                  <a:pt x="86" y="96"/>
                  <a:pt x="86" y="96"/>
                  <a:pt x="86" y="96"/>
                </a:cubicBezTo>
                <a:lnTo>
                  <a:pt x="10" y="56"/>
                </a:lnTo>
                <a:close/>
                <a:moveTo>
                  <a:pt x="166" y="120"/>
                </a:moveTo>
                <a:cubicBezTo>
                  <a:pt x="166" y="121"/>
                  <a:pt x="166" y="121"/>
                  <a:pt x="166" y="121"/>
                </a:cubicBezTo>
                <a:cubicBezTo>
                  <a:pt x="167" y="121"/>
                  <a:pt x="168" y="122"/>
                  <a:pt x="168" y="124"/>
                </a:cubicBezTo>
                <a:cubicBezTo>
                  <a:pt x="168" y="126"/>
                  <a:pt x="167" y="127"/>
                  <a:pt x="166" y="127"/>
                </a:cubicBezTo>
                <a:cubicBezTo>
                  <a:pt x="166" y="128"/>
                  <a:pt x="166" y="128"/>
                  <a:pt x="166" y="128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9" y="168"/>
                  <a:pt x="89" y="168"/>
                  <a:pt x="88" y="168"/>
                </a:cubicBezTo>
                <a:cubicBezTo>
                  <a:pt x="87" y="168"/>
                  <a:pt x="87" y="168"/>
                  <a:pt x="86" y="167"/>
                </a:cubicBezTo>
                <a:cubicBezTo>
                  <a:pt x="86" y="168"/>
                  <a:pt x="86" y="168"/>
                  <a:pt x="86" y="168"/>
                </a:cubicBezTo>
                <a:cubicBezTo>
                  <a:pt x="10" y="128"/>
                  <a:pt x="10" y="128"/>
                  <a:pt x="10" y="128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9" y="127"/>
                  <a:pt x="8" y="126"/>
                  <a:pt x="8" y="124"/>
                </a:cubicBezTo>
                <a:cubicBezTo>
                  <a:pt x="8" y="122"/>
                  <a:pt x="9" y="121"/>
                  <a:pt x="10" y="121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4" y="139"/>
                  <a:pt x="86" y="140"/>
                  <a:pt x="88" y="140"/>
                </a:cubicBezTo>
                <a:cubicBezTo>
                  <a:pt x="90" y="140"/>
                  <a:pt x="92" y="139"/>
                  <a:pt x="94" y="139"/>
                </a:cubicBezTo>
                <a:cubicBezTo>
                  <a:pt x="94" y="139"/>
                  <a:pt x="94" y="139"/>
                  <a:pt x="94" y="139"/>
                </a:cubicBezTo>
                <a:cubicBezTo>
                  <a:pt x="147" y="111"/>
                  <a:pt x="147" y="111"/>
                  <a:pt x="147" y="111"/>
                </a:cubicBezTo>
                <a:lnTo>
                  <a:pt x="166" y="120"/>
                </a:lnTo>
                <a:close/>
                <a:moveTo>
                  <a:pt x="166" y="91"/>
                </a:moveTo>
                <a:cubicBezTo>
                  <a:pt x="166" y="92"/>
                  <a:pt x="166" y="92"/>
                  <a:pt x="166" y="92"/>
                </a:cubicBezTo>
                <a:cubicBezTo>
                  <a:pt x="90" y="132"/>
                  <a:pt x="90" y="132"/>
                  <a:pt x="90" y="132"/>
                </a:cubicBezTo>
                <a:cubicBezTo>
                  <a:pt x="90" y="131"/>
                  <a:pt x="90" y="131"/>
                  <a:pt x="90" y="131"/>
                </a:cubicBezTo>
                <a:cubicBezTo>
                  <a:pt x="89" y="132"/>
                  <a:pt x="89" y="132"/>
                  <a:pt x="88" y="132"/>
                </a:cubicBezTo>
                <a:cubicBezTo>
                  <a:pt x="87" y="132"/>
                  <a:pt x="87" y="132"/>
                  <a:pt x="86" y="131"/>
                </a:cubicBezTo>
                <a:cubicBezTo>
                  <a:pt x="86" y="132"/>
                  <a:pt x="86" y="132"/>
                  <a:pt x="86" y="132"/>
                </a:cubicBezTo>
                <a:cubicBezTo>
                  <a:pt x="10" y="92"/>
                  <a:pt x="10" y="92"/>
                  <a:pt x="10" y="92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1"/>
                  <a:pt x="8" y="90"/>
                  <a:pt x="8" y="88"/>
                </a:cubicBezTo>
                <a:cubicBezTo>
                  <a:pt x="8" y="86"/>
                  <a:pt x="9" y="85"/>
                  <a:pt x="10" y="85"/>
                </a:cubicBezTo>
                <a:cubicBezTo>
                  <a:pt x="10" y="84"/>
                  <a:pt x="10" y="84"/>
                  <a:pt x="10" y="84"/>
                </a:cubicBezTo>
                <a:cubicBezTo>
                  <a:pt x="29" y="75"/>
                  <a:pt x="29" y="75"/>
                  <a:pt x="29" y="75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4" y="103"/>
                  <a:pt x="86" y="104"/>
                  <a:pt x="88" y="104"/>
                </a:cubicBezTo>
                <a:cubicBezTo>
                  <a:pt x="90" y="104"/>
                  <a:pt x="92" y="103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66" y="84"/>
                  <a:pt x="166" y="84"/>
                  <a:pt x="166" y="84"/>
                </a:cubicBezTo>
                <a:cubicBezTo>
                  <a:pt x="166" y="85"/>
                  <a:pt x="166" y="85"/>
                  <a:pt x="166" y="85"/>
                </a:cubicBezTo>
                <a:cubicBezTo>
                  <a:pt x="167" y="85"/>
                  <a:pt x="168" y="86"/>
                  <a:pt x="168" y="88"/>
                </a:cubicBezTo>
                <a:cubicBezTo>
                  <a:pt x="168" y="90"/>
                  <a:pt x="167" y="91"/>
                  <a:pt x="166" y="91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674189" y="3685924"/>
            <a:ext cx="391429" cy="356636"/>
          </a:xfrm>
          <a:custGeom>
            <a:avLst/>
            <a:gdLst/>
            <a:ahLst/>
            <a:cxnLst/>
            <a:rect l="l" t="t" r="r" b="b"/>
            <a:pathLst>
              <a:path w="176" h="160" extrusionOk="0">
                <a:moveTo>
                  <a:pt x="88" y="0"/>
                </a:moveTo>
                <a:cubicBezTo>
                  <a:pt x="39" y="0"/>
                  <a:pt x="0" y="36"/>
                  <a:pt x="0" y="80"/>
                </a:cubicBezTo>
                <a:cubicBezTo>
                  <a:pt x="0" y="124"/>
                  <a:pt x="39" y="160"/>
                  <a:pt x="88" y="160"/>
                </a:cubicBezTo>
                <a:cubicBezTo>
                  <a:pt x="137" y="160"/>
                  <a:pt x="176" y="124"/>
                  <a:pt x="176" y="80"/>
                </a:cubicBezTo>
                <a:cubicBezTo>
                  <a:pt x="176" y="36"/>
                  <a:pt x="137" y="0"/>
                  <a:pt x="88" y="0"/>
                </a:cubicBezTo>
                <a:moveTo>
                  <a:pt x="88" y="152"/>
                </a:moveTo>
                <a:cubicBezTo>
                  <a:pt x="60" y="152"/>
                  <a:pt x="36" y="139"/>
                  <a:pt x="21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5" y="128"/>
                  <a:pt x="100" y="140"/>
                  <a:pt x="110" y="140"/>
                </a:cubicBezTo>
                <a:cubicBezTo>
                  <a:pt x="122" y="140"/>
                  <a:pt x="132" y="132"/>
                  <a:pt x="132" y="116"/>
                </a:cubicBezTo>
                <a:cubicBezTo>
                  <a:pt x="132" y="100"/>
                  <a:pt x="122" y="92"/>
                  <a:pt x="110" y="92"/>
                </a:cubicBezTo>
                <a:cubicBezTo>
                  <a:pt x="100" y="92"/>
                  <a:pt x="85" y="104"/>
                  <a:pt x="81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2"/>
                  <a:pt x="8" y="92"/>
                  <a:pt x="8" y="80"/>
                </a:cubicBezTo>
                <a:cubicBezTo>
                  <a:pt x="8" y="68"/>
                  <a:pt x="11" y="58"/>
                  <a:pt x="1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5" y="56"/>
                  <a:pt x="100" y="68"/>
                  <a:pt x="110" y="68"/>
                </a:cubicBezTo>
                <a:cubicBezTo>
                  <a:pt x="122" y="68"/>
                  <a:pt x="132" y="60"/>
                  <a:pt x="132" y="44"/>
                </a:cubicBezTo>
                <a:cubicBezTo>
                  <a:pt x="132" y="28"/>
                  <a:pt x="122" y="20"/>
                  <a:pt x="110" y="20"/>
                </a:cubicBezTo>
                <a:cubicBezTo>
                  <a:pt x="100" y="20"/>
                  <a:pt x="85" y="32"/>
                  <a:pt x="8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36" y="21"/>
                  <a:pt x="60" y="8"/>
                  <a:pt x="88" y="8"/>
                </a:cubicBezTo>
                <a:cubicBezTo>
                  <a:pt x="131" y="8"/>
                  <a:pt x="165" y="38"/>
                  <a:pt x="168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3" y="68"/>
                  <a:pt x="68" y="56"/>
                  <a:pt x="58" y="56"/>
                </a:cubicBezTo>
                <a:cubicBezTo>
                  <a:pt x="46" y="56"/>
                  <a:pt x="36" y="64"/>
                  <a:pt x="36" y="80"/>
                </a:cubicBezTo>
                <a:cubicBezTo>
                  <a:pt x="36" y="96"/>
                  <a:pt x="46" y="104"/>
                  <a:pt x="58" y="104"/>
                </a:cubicBezTo>
                <a:cubicBezTo>
                  <a:pt x="68" y="104"/>
                  <a:pt x="83" y="92"/>
                  <a:pt x="87" y="84"/>
                </a:cubicBezTo>
                <a:cubicBezTo>
                  <a:pt x="168" y="84"/>
                  <a:pt x="168" y="84"/>
                  <a:pt x="168" y="84"/>
                </a:cubicBezTo>
                <a:cubicBezTo>
                  <a:pt x="165" y="122"/>
                  <a:pt x="131" y="152"/>
                  <a:pt x="88" y="152"/>
                </a:cubicBezTo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18632" y="5551980"/>
            <a:ext cx="399081" cy="337026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60" y="32"/>
                </a:moveTo>
                <a:cubicBezTo>
                  <a:pt x="116" y="32"/>
                  <a:pt x="116" y="32"/>
                  <a:pt x="116" y="32"/>
                </a:cubicBezTo>
                <a:cubicBezTo>
                  <a:pt x="118" y="32"/>
                  <a:pt x="120" y="30"/>
                  <a:pt x="120" y="28"/>
                </a:cubicBezTo>
                <a:cubicBezTo>
                  <a:pt x="120" y="26"/>
                  <a:pt x="118" y="24"/>
                  <a:pt x="11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6" y="26"/>
                  <a:pt x="56" y="28"/>
                </a:cubicBezTo>
                <a:cubicBezTo>
                  <a:pt x="56" y="30"/>
                  <a:pt x="58" y="32"/>
                  <a:pt x="60" y="32"/>
                </a:cubicBezTo>
                <a:moveTo>
                  <a:pt x="52" y="48"/>
                </a:moveTo>
                <a:cubicBezTo>
                  <a:pt x="124" y="48"/>
                  <a:pt x="124" y="48"/>
                  <a:pt x="124" y="48"/>
                </a:cubicBezTo>
                <a:cubicBezTo>
                  <a:pt x="126" y="48"/>
                  <a:pt x="128" y="46"/>
                  <a:pt x="128" y="44"/>
                </a:cubicBezTo>
                <a:cubicBezTo>
                  <a:pt x="128" y="42"/>
                  <a:pt x="126" y="40"/>
                  <a:pt x="124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0" y="40"/>
                  <a:pt x="48" y="42"/>
                  <a:pt x="48" y="44"/>
                </a:cubicBezTo>
                <a:cubicBezTo>
                  <a:pt x="48" y="46"/>
                  <a:pt x="50" y="48"/>
                  <a:pt x="52" y="48"/>
                </a:cubicBezTo>
                <a:moveTo>
                  <a:pt x="136" y="60"/>
                </a:moveTo>
                <a:cubicBezTo>
                  <a:pt x="136" y="58"/>
                  <a:pt x="134" y="56"/>
                  <a:pt x="132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2" y="56"/>
                  <a:pt x="40" y="58"/>
                  <a:pt x="40" y="60"/>
                </a:cubicBezTo>
                <a:cubicBezTo>
                  <a:pt x="40" y="62"/>
                  <a:pt x="42" y="64"/>
                  <a:pt x="44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6" y="62"/>
                  <a:pt x="136" y="60"/>
                </a:cubicBezTo>
                <a:moveTo>
                  <a:pt x="176" y="82"/>
                </a:moveTo>
                <a:cubicBezTo>
                  <a:pt x="176" y="82"/>
                  <a:pt x="176" y="82"/>
                  <a:pt x="176" y="8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2"/>
                  <a:pt x="136" y="2"/>
                  <a:pt x="136" y="2"/>
                </a:cubicBezTo>
                <a:cubicBezTo>
                  <a:pt x="135" y="1"/>
                  <a:pt x="134" y="0"/>
                  <a:pt x="13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1" y="1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3"/>
                  <a:pt x="0" y="83"/>
                  <a:pt x="0" y="8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84"/>
                  <a:pt x="176" y="84"/>
                  <a:pt x="176" y="84"/>
                </a:cubicBezTo>
                <a:cubicBezTo>
                  <a:pt x="176" y="83"/>
                  <a:pt x="176" y="83"/>
                  <a:pt x="176" y="82"/>
                </a:cubicBezTo>
                <a:moveTo>
                  <a:pt x="46" y="8"/>
                </a:moveTo>
                <a:cubicBezTo>
                  <a:pt x="130" y="8"/>
                  <a:pt x="130" y="8"/>
                  <a:pt x="130" y="8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4" y="80"/>
                  <a:pt x="112" y="82"/>
                  <a:pt x="112" y="84"/>
                </a:cubicBezTo>
                <a:cubicBezTo>
                  <a:pt x="112" y="97"/>
                  <a:pt x="101" y="108"/>
                  <a:pt x="88" y="108"/>
                </a:cubicBezTo>
                <a:cubicBezTo>
                  <a:pt x="75" y="108"/>
                  <a:pt x="64" y="97"/>
                  <a:pt x="64" y="84"/>
                </a:cubicBezTo>
                <a:cubicBezTo>
                  <a:pt x="64" y="82"/>
                  <a:pt x="62" y="80"/>
                  <a:pt x="60" y="80"/>
                </a:cubicBezTo>
                <a:cubicBezTo>
                  <a:pt x="10" y="80"/>
                  <a:pt x="10" y="80"/>
                  <a:pt x="10" y="80"/>
                </a:cubicBezTo>
                <a:lnTo>
                  <a:pt x="46" y="8"/>
                </a:lnTo>
                <a:close/>
                <a:moveTo>
                  <a:pt x="168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88"/>
                  <a:pt x="8" y="88"/>
                  <a:pt x="8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8" y="104"/>
                  <a:pt x="72" y="116"/>
                  <a:pt x="88" y="116"/>
                </a:cubicBezTo>
                <a:cubicBezTo>
                  <a:pt x="104" y="116"/>
                  <a:pt x="118" y="104"/>
                  <a:pt x="120" y="88"/>
                </a:cubicBezTo>
                <a:cubicBezTo>
                  <a:pt x="168" y="88"/>
                  <a:pt x="168" y="88"/>
                  <a:pt x="168" y="88"/>
                </a:cubicBezTo>
                <a:lnTo>
                  <a:pt x="168" y="136"/>
                </a:lnTo>
                <a:close/>
              </a:path>
            </a:pathLst>
          </a:custGeom>
          <a:solidFill>
            <a:srgbClr val="01C601"/>
          </a:solidFill>
          <a:ln>
            <a:noFill/>
          </a:ln>
        </p:spPr>
        <p:txBody>
          <a:bodyPr spcFirstLastPara="1" wrap="square" lIns="121590" tIns="60778" rIns="121590" bIns="60778" anchor="t" anchorCtr="0">
            <a:noAutofit/>
          </a:bodyPr>
          <a:lstStyle/>
          <a:p>
            <a:pPr>
              <a:buSzPts val="2700"/>
            </a:pPr>
            <a:endParaRPr sz="3591">
              <a:solidFill>
                <a:srgbClr val="171C3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99394" y="339334"/>
            <a:ext cx="6206955" cy="471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590" rIns="121590" bIns="121590" anchor="t" anchorCtr="0">
            <a:noAutofit/>
          </a:bodyPr>
          <a:lstStyle/>
          <a:p>
            <a:pPr lvl="0"/>
            <a:r>
              <a:rPr lang="ru-RU" sz="1197" dirty="0" smtClean="0">
                <a:solidFill>
                  <a:schemeClr val="bg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2.3 Начало Работы с данными</a:t>
            </a:r>
            <a:endParaRPr lang="ru-RU" sz="1197" dirty="0">
              <a:solidFill>
                <a:schemeClr val="bg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37067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6"/>
          <p:cNvCxnSpPr/>
          <p:nvPr/>
        </p:nvCxnSpPr>
        <p:spPr>
          <a:xfrm>
            <a:off x="650441" y="551958"/>
            <a:ext cx="10999919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6"/>
          <p:cNvSpPr txBox="1"/>
          <p:nvPr/>
        </p:nvSpPr>
        <p:spPr>
          <a:xfrm>
            <a:off x="3231785" y="86413"/>
            <a:ext cx="5776055" cy="36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590" tIns="121590" rIns="121590" bIns="121590" anchor="t" anchorCtr="0">
            <a:noAutofit/>
          </a:bodyPr>
          <a:lstStyle/>
          <a:p>
            <a:pPr algn="ctr"/>
            <a:r>
              <a:rPr lang="en-US" sz="106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 от ментора</a:t>
            </a:r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441" y="278276"/>
            <a:ext cx="541663" cy="116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7D6AF76-7094-4E24-B563-1428F736C371}"/>
              </a:ext>
            </a:extLst>
          </p:cNvPr>
          <p:cNvSpPr/>
          <p:nvPr/>
        </p:nvSpPr>
        <p:spPr>
          <a:xfrm>
            <a:off x="11625410" y="-230689"/>
            <a:ext cx="357790" cy="665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24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3724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856162" y="845909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ea typeface="Verdana" panose="020B0604030504040204" pitchFamily="34" charset="0"/>
                <a:cs typeface="Mongolian Baiti" panose="03000500000000000000" pitchFamily="66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Montserrat" panose="020B0604020202020204" charset="-52"/>
              <a:ea typeface="Verdana" panose="020B0604030504040204" pitchFamily="34" charset="0"/>
              <a:cs typeface="Mongolian Baiti" panose="03000500000000000000" pitchFamily="66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60018" y="1889671"/>
            <a:ext cx="4104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Montserrat" panose="020B0604020202020204" charset="-52"/>
                <a:cs typeface="Mongolian Baiti" panose="03000500000000000000" pitchFamily="66" charset="0"/>
              </a:rPr>
              <a:t>Получить самим</a:t>
            </a:r>
            <a:endParaRPr lang="en-US" sz="3200" dirty="0">
              <a:solidFill>
                <a:schemeClr val="bg1"/>
              </a:solidFill>
              <a:latin typeface="Montserrat" panose="020B0604020202020204" charset="-52"/>
              <a:cs typeface="Mongolian Baiti" panose="03000500000000000000" pitchFamily="66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776042" y="2681759"/>
            <a:ext cx="26642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bg2"/>
              </a:buClr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Mongolian Baiti" panose="03000500000000000000" pitchFamily="66" charset="0"/>
              </a:rPr>
              <a:t>Дорого</a:t>
            </a:r>
          </a:p>
          <a:p>
            <a:pPr marL="457200" indent="-457200">
              <a:buClr>
                <a:schemeClr val="bg2"/>
              </a:buClr>
              <a:buFontTx/>
              <a:buChar char="-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cs typeface="Mongolian Baiti" panose="03000500000000000000" pitchFamily="66" charset="0"/>
            </a:endParaRPr>
          </a:p>
          <a:p>
            <a:pPr marL="457200" indent="-457200">
              <a:buClr>
                <a:schemeClr val="bg2"/>
              </a:buClr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cs typeface="Mongolian Baiti" panose="03000500000000000000" pitchFamily="66" charset="0"/>
              </a:rPr>
              <a:t>Долго </a:t>
            </a:r>
          </a:p>
        </p:txBody>
      </p:sp>
    </p:spTree>
    <p:extLst>
      <p:ext uri="{BB962C8B-B14F-4D97-AF65-F5344CB8AC3E}">
        <p14:creationId xmlns:p14="http://schemas.microsoft.com/office/powerpoint/2010/main" val="383767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SkillFactory шаблон для видео (черный/белый)">
  <a:themeElements>
    <a:clrScheme name="VIVID - Color 01">
      <a:dk1>
        <a:srgbClr val="242327"/>
      </a:dk1>
      <a:lt1>
        <a:srgbClr val="FFFFFF"/>
      </a:lt1>
      <a:dk2>
        <a:srgbClr val="01C601"/>
      </a:dk2>
      <a:lt2>
        <a:srgbClr val="FFFFFF"/>
      </a:lt2>
      <a:accent1>
        <a:srgbClr val="01C601"/>
      </a:accent1>
      <a:accent2>
        <a:srgbClr val="FD0002"/>
      </a:accent2>
      <a:accent3>
        <a:srgbClr val="8766D0"/>
      </a:accent3>
      <a:accent4>
        <a:srgbClr val="171C30"/>
      </a:accent4>
      <a:accent5>
        <a:srgbClr val="F1C232"/>
      </a:accent5>
      <a:accent6>
        <a:srgbClr val="FFFFFF"/>
      </a:accent6>
      <a:hlink>
        <a:srgbClr val="01C601"/>
      </a:hlink>
      <a:folHlink>
        <a:srgbClr val="5BC9B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</TotalTime>
  <Words>1025</Words>
  <Application>Microsoft Office PowerPoint</Application>
  <PresentationFormat>Произвольный</PresentationFormat>
  <Paragraphs>265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4" baseType="lpstr">
      <vt:lpstr>Montserrat Black</vt:lpstr>
      <vt:lpstr>Courier New</vt:lpstr>
      <vt:lpstr>Mongolian Baiti</vt:lpstr>
      <vt:lpstr>Times New Roman</vt:lpstr>
      <vt:lpstr>Wingdings</vt:lpstr>
      <vt:lpstr>Cambria Math</vt:lpstr>
      <vt:lpstr>Montserrat</vt:lpstr>
      <vt:lpstr>Verdana</vt:lpstr>
      <vt:lpstr>Arial</vt:lpstr>
      <vt:lpstr>Source Sans Pro</vt:lpstr>
      <vt:lpstr>Cambria</vt:lpstr>
      <vt:lpstr>SimSun</vt:lpstr>
      <vt:lpstr>SkillFactory шаблон для видео (черный/белый)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Способы получения данных</vt:lpstr>
      <vt:lpstr>Способы получения данных</vt:lpstr>
      <vt:lpstr>Способы получения данных</vt:lpstr>
      <vt:lpstr>Способы получения данных</vt:lpstr>
      <vt:lpstr>Презентация PowerPoint</vt:lpstr>
      <vt:lpstr>Презентация PowerPoint</vt:lpstr>
      <vt:lpstr>Презентация PowerPoint</vt:lpstr>
      <vt:lpstr>Про «чистку» данных</vt:lpstr>
      <vt:lpstr>Про «чистку» данных</vt:lpstr>
      <vt:lpstr>Презентация PowerPoint</vt:lpstr>
      <vt:lpstr>Пропуски и Дубликаты</vt:lpstr>
      <vt:lpstr>Первичный Анализ</vt:lpstr>
      <vt:lpstr>Первичный Анализ</vt:lpstr>
      <vt:lpstr>Первичный Анализ</vt:lpstr>
      <vt:lpstr>Первичный Анализ</vt:lpstr>
      <vt:lpstr>Визуализация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Долганов Антон Юрьевич</cp:lastModifiedBy>
  <cp:revision>65</cp:revision>
  <dcterms:modified xsi:type="dcterms:W3CDTF">2022-11-14T07:35:30Z</dcterms:modified>
</cp:coreProperties>
</file>